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694"/>
  </p:normalViewPr>
  <p:slideViewPr>
    <p:cSldViewPr snapToGrid="0">
      <p:cViewPr varScale="1">
        <p:scale>
          <a:sx n="109" d="100"/>
          <a:sy n="109" d="100"/>
        </p:scale>
        <p:origin x="48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5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00"/>
              <a:t>Заголовок</a:t>
            </a:r>
            <a:endParaRPr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5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004860" y="148595"/>
      <a:ext cx="5424202" cy="328040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50" b="1"/>
  </cs:title>
  <cs:trendline>
    <cs:lnRef idx="0">
      <cs:styleClr val="auto"/>
    </cs:lnRef>
    <cs:fillRef idx="0"/>
    <cs:effectRef idx="0"/>
    <cs:fontRef idx="minor">
      <a:schemeClr val="lt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E2A5-3551-D340-BD31-D45549B3839E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BD8EC-724D-134D-B2C2-F7ADC4D6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BD8EC-724D-134D-B2C2-F7ADC4D6FD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3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BD8EC-724D-134D-B2C2-F7ADC4D6FD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4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BD8EC-724D-134D-B2C2-F7ADC4D6FD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7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6833" y="1301429"/>
            <a:ext cx="7502266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18"/>
          </p:nvPr>
        </p:nvSpPr>
        <p:spPr bwMode="auto">
          <a:xfrm>
            <a:off x="536832" y="3546389"/>
            <a:ext cx="7502267" cy="1276521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"/>
          <p:cNvSpPr>
            <a:spLocks noGrp="1"/>
          </p:cNvSpPr>
          <p:nvPr>
            <p:ph type="body" idx="19"/>
          </p:nvPr>
        </p:nvSpPr>
        <p:spPr bwMode="auto">
          <a:xfrm>
            <a:off x="536831" y="5041898"/>
            <a:ext cx="7502267" cy="514673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с подписью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98498" y="1301429"/>
            <a:ext cx="7454901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18"/>
          </p:nvPr>
        </p:nvSpPr>
        <p:spPr bwMode="auto">
          <a:xfrm>
            <a:off x="698500" y="3311611"/>
            <a:ext cx="7454899" cy="151130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иний боковой блок с нумераци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 bwMode="auto">
          <a:xfrm>
            <a:off x="0" y="0"/>
            <a:ext cx="3922998" cy="6858000"/>
          </a:xfrm>
          <a:prstGeom prst="rect">
            <a:avLst/>
          </a:prstGeom>
          <a:solidFill>
            <a:srgbClr val="204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5138673" y="1009098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Овал 1"/>
          <p:cNvSpPr/>
          <p:nvPr userDrawn="1"/>
        </p:nvSpPr>
        <p:spPr bwMode="auto">
          <a:xfrm>
            <a:off x="4230622" y="1056848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 userDrawn="1"/>
        </p:nvSpPr>
        <p:spPr bwMode="auto">
          <a:xfrm>
            <a:off x="4230622" y="2974119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4230622" y="5095792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76225" y="2348482"/>
            <a:ext cx="3333750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1" name="Текст 2"/>
          <p:cNvSpPr>
            <a:spLocks noGrp="1"/>
          </p:cNvSpPr>
          <p:nvPr>
            <p:ph type="body" idx="31"/>
          </p:nvPr>
        </p:nvSpPr>
        <p:spPr bwMode="auto">
          <a:xfrm>
            <a:off x="5145641" y="1380029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2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5145641" y="298627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3"/>
          </p:nvPr>
        </p:nvSpPr>
        <p:spPr bwMode="auto">
          <a:xfrm>
            <a:off x="5152609" y="335720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4" name="Текст 2"/>
          <p:cNvSpPr>
            <a:spLocks noGrp="1"/>
          </p:cNvSpPr>
          <p:nvPr>
            <p:ph type="body" idx="34" hasCustomPrompt="1"/>
          </p:nvPr>
        </p:nvSpPr>
        <p:spPr bwMode="auto">
          <a:xfrm>
            <a:off x="5164184" y="499001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5" name="Текст 2"/>
          <p:cNvSpPr>
            <a:spLocks noGrp="1"/>
          </p:cNvSpPr>
          <p:nvPr>
            <p:ph type="body" idx="35"/>
          </p:nvPr>
        </p:nvSpPr>
        <p:spPr bwMode="auto">
          <a:xfrm>
            <a:off x="5159577" y="536094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5" name="Текст 2"/>
          <p:cNvSpPr>
            <a:spLocks noGrp="1"/>
          </p:cNvSpPr>
          <p:nvPr>
            <p:ph type="body" idx="36" hasCustomPrompt="1"/>
          </p:nvPr>
        </p:nvSpPr>
        <p:spPr bwMode="auto">
          <a:xfrm>
            <a:off x="8790372" y="983959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6" name="Овал 55"/>
          <p:cNvSpPr/>
          <p:nvPr userDrawn="1"/>
        </p:nvSpPr>
        <p:spPr bwMode="auto">
          <a:xfrm>
            <a:off x="7882321" y="1031709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 userDrawn="1"/>
        </p:nvSpPr>
        <p:spPr bwMode="auto">
          <a:xfrm>
            <a:off x="7882321" y="2948980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 userDrawn="1"/>
        </p:nvSpPr>
        <p:spPr bwMode="auto">
          <a:xfrm>
            <a:off x="7882321" y="5070653"/>
            <a:ext cx="761774" cy="778132"/>
          </a:xfrm>
          <a:prstGeom prst="ellipse">
            <a:avLst/>
          </a:prstGeom>
          <a:solidFill>
            <a:srgbClr val="21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62" name="Текст 2"/>
          <p:cNvSpPr>
            <a:spLocks noGrp="1"/>
          </p:cNvSpPr>
          <p:nvPr>
            <p:ph type="body" idx="40"/>
          </p:nvPr>
        </p:nvSpPr>
        <p:spPr bwMode="auto">
          <a:xfrm>
            <a:off x="8797340" y="1354890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3" name="Текст 2"/>
          <p:cNvSpPr>
            <a:spLocks noGrp="1"/>
          </p:cNvSpPr>
          <p:nvPr>
            <p:ph type="body" idx="41" hasCustomPrompt="1"/>
          </p:nvPr>
        </p:nvSpPr>
        <p:spPr bwMode="auto">
          <a:xfrm>
            <a:off x="8797340" y="296113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4" name="Текст 2"/>
          <p:cNvSpPr>
            <a:spLocks noGrp="1"/>
          </p:cNvSpPr>
          <p:nvPr>
            <p:ph type="body" idx="42"/>
          </p:nvPr>
        </p:nvSpPr>
        <p:spPr bwMode="auto">
          <a:xfrm>
            <a:off x="8804308" y="333206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5" name="Текст 2"/>
          <p:cNvSpPr>
            <a:spLocks noGrp="1"/>
          </p:cNvSpPr>
          <p:nvPr>
            <p:ph type="body" idx="43" hasCustomPrompt="1"/>
          </p:nvPr>
        </p:nvSpPr>
        <p:spPr bwMode="auto">
          <a:xfrm>
            <a:off x="8815883" y="496487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idx="44"/>
          </p:nvPr>
        </p:nvSpPr>
        <p:spPr bwMode="auto">
          <a:xfrm>
            <a:off x="8811276" y="533580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411621" y="1249113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1</a:t>
            </a:r>
            <a:endParaRPr/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424803" y="3168032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2</a:t>
            </a:r>
            <a:endParaRPr/>
          </a:p>
        </p:txBody>
      </p:sp>
      <p:sp>
        <p:nvSpPr>
          <p:cNvPr id="33" name="TextBox 32"/>
          <p:cNvSpPr txBox="1"/>
          <p:nvPr userDrawn="1"/>
        </p:nvSpPr>
        <p:spPr bwMode="auto">
          <a:xfrm>
            <a:off x="4416136" y="5284803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3</a:t>
            </a:r>
            <a:endParaRPr/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8078643" y="1232487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4</a:t>
            </a:r>
            <a:endParaRPr/>
          </a:p>
        </p:txBody>
      </p:sp>
      <p:sp>
        <p:nvSpPr>
          <p:cNvPr id="36" name="TextBox 35"/>
          <p:cNvSpPr txBox="1"/>
          <p:nvPr userDrawn="1"/>
        </p:nvSpPr>
        <p:spPr bwMode="auto">
          <a:xfrm>
            <a:off x="8076423" y="315351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5</a:t>
            </a:r>
            <a:endParaRPr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8067835" y="526395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6</a:t>
            </a:r>
            <a:endParaRPr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асный боковой блок с нумераци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3922998" cy="6858000"/>
          </a:xfrm>
          <a:prstGeom prst="rect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5138673" y="1009098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Овал 1"/>
          <p:cNvSpPr/>
          <p:nvPr userDrawn="1"/>
        </p:nvSpPr>
        <p:spPr bwMode="auto">
          <a:xfrm>
            <a:off x="4230622" y="1056848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 userDrawn="1"/>
        </p:nvSpPr>
        <p:spPr bwMode="auto">
          <a:xfrm>
            <a:off x="4230622" y="2974119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4230622" y="5095792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76225" y="2348482"/>
            <a:ext cx="3333750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1" name="Текст 2"/>
          <p:cNvSpPr>
            <a:spLocks noGrp="1"/>
          </p:cNvSpPr>
          <p:nvPr>
            <p:ph type="body" idx="31"/>
          </p:nvPr>
        </p:nvSpPr>
        <p:spPr bwMode="auto">
          <a:xfrm>
            <a:off x="5145641" y="1380029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2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5145641" y="298627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3"/>
          </p:nvPr>
        </p:nvSpPr>
        <p:spPr bwMode="auto">
          <a:xfrm>
            <a:off x="5152609" y="335720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4" name="Текст 2"/>
          <p:cNvSpPr>
            <a:spLocks noGrp="1"/>
          </p:cNvSpPr>
          <p:nvPr>
            <p:ph type="body" idx="34" hasCustomPrompt="1"/>
          </p:nvPr>
        </p:nvSpPr>
        <p:spPr bwMode="auto">
          <a:xfrm>
            <a:off x="5164184" y="499001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5" name="Текст 2"/>
          <p:cNvSpPr>
            <a:spLocks noGrp="1"/>
          </p:cNvSpPr>
          <p:nvPr>
            <p:ph type="body" idx="35"/>
          </p:nvPr>
        </p:nvSpPr>
        <p:spPr bwMode="auto">
          <a:xfrm>
            <a:off x="5159577" y="536094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5" name="Текст 2"/>
          <p:cNvSpPr>
            <a:spLocks noGrp="1"/>
          </p:cNvSpPr>
          <p:nvPr>
            <p:ph type="body" idx="36" hasCustomPrompt="1"/>
          </p:nvPr>
        </p:nvSpPr>
        <p:spPr bwMode="auto">
          <a:xfrm>
            <a:off x="8790372" y="983959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6" name="Овал 55"/>
          <p:cNvSpPr/>
          <p:nvPr userDrawn="1"/>
        </p:nvSpPr>
        <p:spPr bwMode="auto">
          <a:xfrm>
            <a:off x="7882321" y="1031709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 userDrawn="1"/>
        </p:nvSpPr>
        <p:spPr bwMode="auto">
          <a:xfrm>
            <a:off x="7882321" y="2948980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 userDrawn="1"/>
        </p:nvSpPr>
        <p:spPr bwMode="auto">
          <a:xfrm>
            <a:off x="7882321" y="5070653"/>
            <a:ext cx="761774" cy="778132"/>
          </a:xfrm>
          <a:prstGeom prst="ellipse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62" name="Текст 2"/>
          <p:cNvSpPr>
            <a:spLocks noGrp="1"/>
          </p:cNvSpPr>
          <p:nvPr>
            <p:ph type="body" idx="40"/>
          </p:nvPr>
        </p:nvSpPr>
        <p:spPr bwMode="auto">
          <a:xfrm>
            <a:off x="8797340" y="1354890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3" name="Текст 2"/>
          <p:cNvSpPr>
            <a:spLocks noGrp="1"/>
          </p:cNvSpPr>
          <p:nvPr>
            <p:ph type="body" idx="41" hasCustomPrompt="1"/>
          </p:nvPr>
        </p:nvSpPr>
        <p:spPr bwMode="auto">
          <a:xfrm>
            <a:off x="8797340" y="296113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4" name="Текст 2"/>
          <p:cNvSpPr>
            <a:spLocks noGrp="1"/>
          </p:cNvSpPr>
          <p:nvPr>
            <p:ph type="body" idx="42"/>
          </p:nvPr>
        </p:nvSpPr>
        <p:spPr bwMode="auto">
          <a:xfrm>
            <a:off x="8804308" y="333206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5" name="Текст 2"/>
          <p:cNvSpPr>
            <a:spLocks noGrp="1"/>
          </p:cNvSpPr>
          <p:nvPr>
            <p:ph type="body" idx="43" hasCustomPrompt="1"/>
          </p:nvPr>
        </p:nvSpPr>
        <p:spPr bwMode="auto">
          <a:xfrm>
            <a:off x="8815883" y="496487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idx="44"/>
          </p:nvPr>
        </p:nvSpPr>
        <p:spPr bwMode="auto">
          <a:xfrm>
            <a:off x="8811276" y="533580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426135" y="1249113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1</a:t>
            </a:r>
            <a:endParaRPr/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410289" y="3168032"/>
            <a:ext cx="3815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2</a:t>
            </a:r>
            <a:endParaRPr/>
          </a:p>
        </p:txBody>
      </p:sp>
      <p:sp>
        <p:nvSpPr>
          <p:cNvPr id="33" name="TextBox 32"/>
          <p:cNvSpPr txBox="1"/>
          <p:nvPr userDrawn="1"/>
        </p:nvSpPr>
        <p:spPr bwMode="auto">
          <a:xfrm>
            <a:off x="4416136" y="5284803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3</a:t>
            </a:r>
            <a:endParaRPr/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8078643" y="1232487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4</a:t>
            </a:r>
            <a:endParaRPr/>
          </a:p>
        </p:txBody>
      </p:sp>
      <p:sp>
        <p:nvSpPr>
          <p:cNvPr id="36" name="TextBox 35"/>
          <p:cNvSpPr txBox="1"/>
          <p:nvPr userDrawn="1"/>
        </p:nvSpPr>
        <p:spPr bwMode="auto">
          <a:xfrm>
            <a:off x="8076423" y="315351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5</a:t>
            </a:r>
            <a:endParaRPr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8067835" y="526395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 DemiBold"/>
                <a:ea typeface="Golos Text DemiBold"/>
                <a:cs typeface="+mn-cs"/>
              </a:rPr>
              <a:t>6</a:t>
            </a:r>
            <a:endParaRPr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ерый боковой блок с нумераци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5138673" y="1009090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Овал 1"/>
          <p:cNvSpPr/>
          <p:nvPr userDrawn="1"/>
        </p:nvSpPr>
        <p:spPr bwMode="auto">
          <a:xfrm>
            <a:off x="4230622" y="1056841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 userDrawn="1"/>
        </p:nvSpPr>
        <p:spPr bwMode="auto">
          <a:xfrm>
            <a:off x="4230622" y="2974119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4230622" y="5095792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76225" y="2348482"/>
            <a:ext cx="3333750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1" name="Текст 2"/>
          <p:cNvSpPr>
            <a:spLocks noGrp="1"/>
          </p:cNvSpPr>
          <p:nvPr>
            <p:ph type="body" idx="31"/>
          </p:nvPr>
        </p:nvSpPr>
        <p:spPr bwMode="auto">
          <a:xfrm>
            <a:off x="5145641" y="1380021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2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5145641" y="298627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3"/>
          </p:nvPr>
        </p:nvSpPr>
        <p:spPr bwMode="auto">
          <a:xfrm>
            <a:off x="5152609" y="335720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4" name="Текст 2"/>
          <p:cNvSpPr>
            <a:spLocks noGrp="1"/>
          </p:cNvSpPr>
          <p:nvPr>
            <p:ph type="body" idx="34" hasCustomPrompt="1"/>
          </p:nvPr>
        </p:nvSpPr>
        <p:spPr bwMode="auto">
          <a:xfrm>
            <a:off x="5164184" y="4990015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5" name="Текст 2"/>
          <p:cNvSpPr>
            <a:spLocks noGrp="1"/>
          </p:cNvSpPr>
          <p:nvPr>
            <p:ph type="body" idx="35"/>
          </p:nvPr>
        </p:nvSpPr>
        <p:spPr bwMode="auto">
          <a:xfrm>
            <a:off x="5159577" y="536094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5" name="Текст 2"/>
          <p:cNvSpPr>
            <a:spLocks noGrp="1"/>
          </p:cNvSpPr>
          <p:nvPr>
            <p:ph type="body" idx="36" hasCustomPrompt="1"/>
          </p:nvPr>
        </p:nvSpPr>
        <p:spPr bwMode="auto">
          <a:xfrm>
            <a:off x="8790372" y="983952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6" name="Овал 55"/>
          <p:cNvSpPr/>
          <p:nvPr userDrawn="1"/>
        </p:nvSpPr>
        <p:spPr bwMode="auto">
          <a:xfrm>
            <a:off x="7882321" y="1031702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 userDrawn="1"/>
        </p:nvSpPr>
        <p:spPr bwMode="auto">
          <a:xfrm>
            <a:off x="7882321" y="2948980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 userDrawn="1"/>
        </p:nvSpPr>
        <p:spPr bwMode="auto">
          <a:xfrm>
            <a:off x="7882321" y="5070653"/>
            <a:ext cx="761774" cy="778132"/>
          </a:xfrm>
          <a:prstGeom prst="ellipse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62" name="Текст 2"/>
          <p:cNvSpPr>
            <a:spLocks noGrp="1"/>
          </p:cNvSpPr>
          <p:nvPr>
            <p:ph type="body" idx="40"/>
          </p:nvPr>
        </p:nvSpPr>
        <p:spPr bwMode="auto">
          <a:xfrm>
            <a:off x="8797340" y="1354883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3" name="Текст 2"/>
          <p:cNvSpPr>
            <a:spLocks noGrp="1"/>
          </p:cNvSpPr>
          <p:nvPr>
            <p:ph type="body" idx="41" hasCustomPrompt="1"/>
          </p:nvPr>
        </p:nvSpPr>
        <p:spPr bwMode="auto">
          <a:xfrm>
            <a:off x="8797340" y="296113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4" name="Текст 2"/>
          <p:cNvSpPr>
            <a:spLocks noGrp="1"/>
          </p:cNvSpPr>
          <p:nvPr>
            <p:ph type="body" idx="42"/>
          </p:nvPr>
        </p:nvSpPr>
        <p:spPr bwMode="auto">
          <a:xfrm>
            <a:off x="8804308" y="333206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5" name="Текст 2"/>
          <p:cNvSpPr>
            <a:spLocks noGrp="1"/>
          </p:cNvSpPr>
          <p:nvPr>
            <p:ph type="body" idx="43" hasCustomPrompt="1"/>
          </p:nvPr>
        </p:nvSpPr>
        <p:spPr bwMode="auto">
          <a:xfrm>
            <a:off x="8815883" y="4964876"/>
            <a:ext cx="2546349" cy="27281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idx="44"/>
          </p:nvPr>
        </p:nvSpPr>
        <p:spPr bwMode="auto">
          <a:xfrm>
            <a:off x="8811276" y="533580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426135" y="1249106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1</a:t>
            </a:r>
            <a:endParaRPr/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410289" y="3168032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2</a:t>
            </a:r>
            <a:endParaRPr/>
          </a:p>
        </p:txBody>
      </p:sp>
      <p:sp>
        <p:nvSpPr>
          <p:cNvPr id="33" name="TextBox 32"/>
          <p:cNvSpPr txBox="1"/>
          <p:nvPr userDrawn="1"/>
        </p:nvSpPr>
        <p:spPr bwMode="auto">
          <a:xfrm>
            <a:off x="4416136" y="5284803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3</a:t>
            </a:r>
            <a:endParaRPr/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8078643" y="1232480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4</a:t>
            </a:r>
            <a:endParaRPr/>
          </a:p>
        </p:txBody>
      </p:sp>
      <p:sp>
        <p:nvSpPr>
          <p:cNvPr id="36" name="TextBox 35"/>
          <p:cNvSpPr txBox="1"/>
          <p:nvPr userDrawn="1"/>
        </p:nvSpPr>
        <p:spPr bwMode="auto">
          <a:xfrm>
            <a:off x="8076423" y="315351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5</a:t>
            </a:r>
            <a:endParaRPr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8082349" y="5263958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olos Text DemiBold"/>
                <a:ea typeface="Golos Text DemiBold"/>
                <a:cs typeface="+mn-cs"/>
              </a:rPr>
              <a:t>6</a:t>
            </a:r>
            <a:endParaRPr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элемен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-23822" y="0"/>
            <a:ext cx="3933846" cy="6858000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 userDrawn="1"/>
        </p:nvSpPr>
        <p:spPr bwMode="auto">
          <a:xfrm>
            <a:off x="4255561" y="1035331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0" hasCustomPrompt="1"/>
          </p:nvPr>
        </p:nvSpPr>
        <p:spPr bwMode="auto">
          <a:xfrm>
            <a:off x="4308204" y="1088567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5163611" y="987582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Овал 29"/>
          <p:cNvSpPr/>
          <p:nvPr userDrawn="1"/>
        </p:nvSpPr>
        <p:spPr bwMode="auto">
          <a:xfrm>
            <a:off x="4255561" y="2974119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 userDrawn="1"/>
        </p:nvSpPr>
        <p:spPr bwMode="auto">
          <a:xfrm>
            <a:off x="4255561" y="5095792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2" name="Текст 2"/>
          <p:cNvSpPr>
            <a:spLocks noGrp="1"/>
          </p:cNvSpPr>
          <p:nvPr>
            <p:ph type="body" idx="31"/>
          </p:nvPr>
        </p:nvSpPr>
        <p:spPr bwMode="auto">
          <a:xfrm>
            <a:off x="5170580" y="1358513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5170580" y="2986275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4" name="Текст 2"/>
          <p:cNvSpPr>
            <a:spLocks noGrp="1"/>
          </p:cNvSpPr>
          <p:nvPr>
            <p:ph type="body" idx="33"/>
          </p:nvPr>
        </p:nvSpPr>
        <p:spPr bwMode="auto">
          <a:xfrm>
            <a:off x="5177548" y="335720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5" name="Текст 2"/>
          <p:cNvSpPr>
            <a:spLocks noGrp="1"/>
          </p:cNvSpPr>
          <p:nvPr>
            <p:ph type="body" idx="34" hasCustomPrompt="1"/>
          </p:nvPr>
        </p:nvSpPr>
        <p:spPr bwMode="auto">
          <a:xfrm>
            <a:off x="5189123" y="4990015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6" name="Текст 2"/>
          <p:cNvSpPr>
            <a:spLocks noGrp="1"/>
          </p:cNvSpPr>
          <p:nvPr>
            <p:ph type="body" idx="35"/>
          </p:nvPr>
        </p:nvSpPr>
        <p:spPr bwMode="auto">
          <a:xfrm>
            <a:off x="5184516" y="5360946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7" name="Текст 2"/>
          <p:cNvSpPr>
            <a:spLocks noGrp="1"/>
          </p:cNvSpPr>
          <p:nvPr>
            <p:ph type="body" idx="36" hasCustomPrompt="1"/>
          </p:nvPr>
        </p:nvSpPr>
        <p:spPr bwMode="auto">
          <a:xfrm>
            <a:off x="8815311" y="962443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8" name="Овал 47"/>
          <p:cNvSpPr/>
          <p:nvPr userDrawn="1"/>
        </p:nvSpPr>
        <p:spPr bwMode="auto">
          <a:xfrm>
            <a:off x="7907260" y="1010193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 userDrawn="1"/>
        </p:nvSpPr>
        <p:spPr bwMode="auto">
          <a:xfrm>
            <a:off x="7907260" y="2948980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 userDrawn="1"/>
        </p:nvSpPr>
        <p:spPr bwMode="auto">
          <a:xfrm>
            <a:off x="7907260" y="5070653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4" name="Текст 2"/>
          <p:cNvSpPr>
            <a:spLocks noGrp="1"/>
          </p:cNvSpPr>
          <p:nvPr>
            <p:ph type="body" idx="40"/>
          </p:nvPr>
        </p:nvSpPr>
        <p:spPr bwMode="auto">
          <a:xfrm>
            <a:off x="8822279" y="1333374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5" name="Текст 2"/>
          <p:cNvSpPr>
            <a:spLocks noGrp="1"/>
          </p:cNvSpPr>
          <p:nvPr>
            <p:ph type="body" idx="41" hasCustomPrompt="1"/>
          </p:nvPr>
        </p:nvSpPr>
        <p:spPr bwMode="auto">
          <a:xfrm>
            <a:off x="8822279" y="2961136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6" name="Текст 2"/>
          <p:cNvSpPr>
            <a:spLocks noGrp="1"/>
          </p:cNvSpPr>
          <p:nvPr>
            <p:ph type="body" idx="42"/>
          </p:nvPr>
        </p:nvSpPr>
        <p:spPr bwMode="auto">
          <a:xfrm>
            <a:off x="8829247" y="333206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7" name="Текст 2"/>
          <p:cNvSpPr>
            <a:spLocks noGrp="1"/>
          </p:cNvSpPr>
          <p:nvPr>
            <p:ph type="body" idx="43" hasCustomPrompt="1"/>
          </p:nvPr>
        </p:nvSpPr>
        <p:spPr bwMode="auto">
          <a:xfrm>
            <a:off x="8840822" y="4964876"/>
            <a:ext cx="2546349" cy="272810"/>
          </a:xfrm>
        </p:spPr>
        <p:txBody>
          <a:bodyPr anchor="ctr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8" name="Текст 2"/>
          <p:cNvSpPr>
            <a:spLocks noGrp="1"/>
          </p:cNvSpPr>
          <p:nvPr>
            <p:ph type="body" idx="44"/>
          </p:nvPr>
        </p:nvSpPr>
        <p:spPr bwMode="auto">
          <a:xfrm>
            <a:off x="8836215" y="5335807"/>
            <a:ext cx="2546349" cy="1035593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4" name="Рисунок 3"/>
          <p:cNvSpPr>
            <a:spLocks noGrp="1"/>
          </p:cNvSpPr>
          <p:nvPr>
            <p:ph type="pic" sz="quarter" idx="50" hasCustomPrompt="1"/>
          </p:nvPr>
        </p:nvSpPr>
        <p:spPr bwMode="auto">
          <a:xfrm>
            <a:off x="4308204" y="3027354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65" name="Рисунок 3"/>
          <p:cNvSpPr>
            <a:spLocks noGrp="1"/>
          </p:cNvSpPr>
          <p:nvPr>
            <p:ph type="pic" sz="quarter" idx="51" hasCustomPrompt="1"/>
          </p:nvPr>
        </p:nvSpPr>
        <p:spPr bwMode="auto">
          <a:xfrm>
            <a:off x="4308204" y="5149027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66" name="Рисунок 3"/>
          <p:cNvSpPr>
            <a:spLocks noGrp="1"/>
          </p:cNvSpPr>
          <p:nvPr>
            <p:ph type="pic" sz="quarter" idx="52" hasCustomPrompt="1"/>
          </p:nvPr>
        </p:nvSpPr>
        <p:spPr bwMode="auto">
          <a:xfrm>
            <a:off x="7959834" y="1063428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67" name="Рисунок 3"/>
          <p:cNvSpPr>
            <a:spLocks noGrp="1"/>
          </p:cNvSpPr>
          <p:nvPr>
            <p:ph type="pic" sz="quarter" idx="53" hasCustomPrompt="1"/>
          </p:nvPr>
        </p:nvSpPr>
        <p:spPr bwMode="auto">
          <a:xfrm>
            <a:off x="7959834" y="3002322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68" name="Рисунок 3"/>
          <p:cNvSpPr>
            <a:spLocks noGrp="1"/>
          </p:cNvSpPr>
          <p:nvPr>
            <p:ph type="pic" sz="quarter" idx="54" hasCustomPrompt="1"/>
          </p:nvPr>
        </p:nvSpPr>
        <p:spPr bwMode="auto">
          <a:xfrm>
            <a:off x="7959834" y="5123888"/>
            <a:ext cx="656626" cy="6716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76225" y="2348482"/>
            <a:ext cx="3333750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иний слайд с блоками и фотография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 userDrawn="1"/>
        </p:nvSpPr>
        <p:spPr bwMode="auto">
          <a:xfrm>
            <a:off x="9297328" y="1863831"/>
            <a:ext cx="2634343" cy="4044735"/>
          </a:xfrm>
          <a:prstGeom prst="rect">
            <a:avLst/>
          </a:prstGeom>
          <a:solidFill>
            <a:srgbClr val="204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3272662" y="1863832"/>
            <a:ext cx="2634343" cy="4044735"/>
          </a:xfrm>
          <a:prstGeom prst="rect">
            <a:avLst/>
          </a:prstGeom>
          <a:solidFill>
            <a:srgbClr val="204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273957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479801" y="2177143"/>
            <a:ext cx="2209800" cy="343625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6284995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1"/>
          </p:nvPr>
        </p:nvSpPr>
        <p:spPr bwMode="auto">
          <a:xfrm>
            <a:off x="9509599" y="2191657"/>
            <a:ext cx="2209800" cy="342174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292097"/>
            <a:ext cx="8645381" cy="778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73957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2"/>
          </p:nvPr>
        </p:nvSpPr>
        <p:spPr bwMode="auto">
          <a:xfrm>
            <a:off x="3267529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3"/>
          </p:nvPr>
        </p:nvSpPr>
        <p:spPr bwMode="auto">
          <a:xfrm>
            <a:off x="6284995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idx="24"/>
          </p:nvPr>
        </p:nvSpPr>
        <p:spPr bwMode="auto">
          <a:xfrm>
            <a:off x="9278567" y="1360321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асный слайд с блоками и фотография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 userDrawn="1"/>
        </p:nvSpPr>
        <p:spPr bwMode="auto">
          <a:xfrm>
            <a:off x="9297328" y="1863831"/>
            <a:ext cx="2634343" cy="4044735"/>
          </a:xfrm>
          <a:prstGeom prst="rect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3272662" y="1863832"/>
            <a:ext cx="2634343" cy="4044735"/>
          </a:xfrm>
          <a:prstGeom prst="rect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273957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479801" y="2177143"/>
            <a:ext cx="2209800" cy="343625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6284995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1"/>
          </p:nvPr>
        </p:nvSpPr>
        <p:spPr bwMode="auto">
          <a:xfrm>
            <a:off x="9509599" y="2191657"/>
            <a:ext cx="2209800" cy="342174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292097"/>
            <a:ext cx="8645381" cy="778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73957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2"/>
          </p:nvPr>
        </p:nvSpPr>
        <p:spPr bwMode="auto">
          <a:xfrm>
            <a:off x="3267529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3"/>
          </p:nvPr>
        </p:nvSpPr>
        <p:spPr bwMode="auto">
          <a:xfrm>
            <a:off x="6284995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idx="24"/>
          </p:nvPr>
        </p:nvSpPr>
        <p:spPr bwMode="auto">
          <a:xfrm>
            <a:off x="9278567" y="1360321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ерый слайд с блоками и фотография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 userDrawn="1"/>
        </p:nvSpPr>
        <p:spPr bwMode="auto">
          <a:xfrm>
            <a:off x="9297328" y="1863831"/>
            <a:ext cx="2634343" cy="4044735"/>
          </a:xfrm>
          <a:prstGeom prst="rect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3272662" y="1863832"/>
            <a:ext cx="2634343" cy="4044735"/>
          </a:xfrm>
          <a:prstGeom prst="rect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273957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479801" y="2177143"/>
            <a:ext cx="2209800" cy="343625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6284995" y="1863832"/>
            <a:ext cx="2634343" cy="4044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1"/>
          </p:nvPr>
        </p:nvSpPr>
        <p:spPr bwMode="auto">
          <a:xfrm>
            <a:off x="9509599" y="2191657"/>
            <a:ext cx="2209800" cy="342174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292097"/>
            <a:ext cx="8645381" cy="778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73957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2"/>
          </p:nvPr>
        </p:nvSpPr>
        <p:spPr bwMode="auto">
          <a:xfrm>
            <a:off x="3267529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3"/>
          </p:nvPr>
        </p:nvSpPr>
        <p:spPr bwMode="auto">
          <a:xfrm>
            <a:off x="6284995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idx="24"/>
          </p:nvPr>
        </p:nvSpPr>
        <p:spPr bwMode="auto">
          <a:xfrm>
            <a:off x="9278567" y="1360321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иний промежут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204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326356" y="5888055"/>
            <a:ext cx="10321976" cy="72205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асный промежут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D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341104" y="5888055"/>
            <a:ext cx="10321976" cy="72205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ерый промежут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DD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326356" y="5888055"/>
            <a:ext cx="10321976" cy="72205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асный слайд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 userDrawn="1"/>
        </p:nvGraphicFramePr>
        <p:xfrm>
          <a:off x="626129" y="1619855"/>
          <a:ext cx="10906740" cy="4358332"/>
        </p:xfrm>
        <a:graphic>
          <a:graphicData uri="http://schemas.openxmlformats.org/drawingml/2006/table">
            <a:tbl>
              <a:tblPr firstRow="1" bandRow="1"/>
              <a:tblGrid>
                <a:gridCol w="367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1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 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D8294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2"/>
          </p:nvPr>
        </p:nvSpPr>
        <p:spPr bwMode="auto">
          <a:xfrm>
            <a:off x="273956" y="975610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иний слайд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 userDrawn="1"/>
        </p:nvGraphicFramePr>
        <p:xfrm>
          <a:off x="626129" y="1619855"/>
          <a:ext cx="10906740" cy="4358332"/>
        </p:xfrm>
        <a:graphic>
          <a:graphicData uri="http://schemas.openxmlformats.org/drawingml/2006/table">
            <a:tbl>
              <a:tblPr firstRow="1" bandRow="1"/>
              <a:tblGrid>
                <a:gridCol w="367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1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 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rgbClr val="20426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2"/>
          </p:nvPr>
        </p:nvSpPr>
        <p:spPr bwMode="auto">
          <a:xfrm>
            <a:off x="273956" y="975610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ерый слайд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 userDrawn="1"/>
        </p:nvGraphicFramePr>
        <p:xfrm>
          <a:off x="626129" y="1619855"/>
          <a:ext cx="10906740" cy="4358332"/>
        </p:xfrm>
        <a:graphic>
          <a:graphicData uri="http://schemas.openxmlformats.org/drawingml/2006/table">
            <a:tbl>
              <a:tblPr firstRow="1" bandRow="1"/>
              <a:tblGrid>
                <a:gridCol w="367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1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 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bevel/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  <a:beve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solidFill>
                      <a:srgbClr val="F0F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  <a:beve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solidFill>
                      <a:srgbClr val="DDDD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noFill/>
                      <a:beve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  <a:bevel/>
                    </a:lnB>
                    <a:solidFill>
                      <a:srgbClr val="F0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2"/>
          </p:nvPr>
        </p:nvSpPr>
        <p:spPr bwMode="auto">
          <a:xfrm>
            <a:off x="273956" y="975610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ая форма с заголов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2"/>
          </p:nvPr>
        </p:nvSpPr>
        <p:spPr bwMode="auto">
          <a:xfrm>
            <a:off x="273956" y="975610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ая форма с заголовком и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2"/>
          </p:nvPr>
        </p:nvSpPr>
        <p:spPr bwMode="auto">
          <a:xfrm>
            <a:off x="273956" y="5968753"/>
            <a:ext cx="7795987" cy="641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 bwMode="auto">
          <a:xfrm>
            <a:off x="274638" y="1120775"/>
            <a:ext cx="8643937" cy="4529138"/>
          </a:xfrm>
        </p:spPr>
        <p:txBody>
          <a:bodyPr>
            <a:normAutofit/>
          </a:bodyPr>
          <a:lstStyle>
            <a:lvl2pPr marL="85725" indent="0">
              <a:buNone/>
              <a:defRPr sz="1600"/>
            </a:lvl2pPr>
          </a:lstStyle>
          <a:p>
            <a:pPr lvl="1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ая форма с заголовком и подзаголов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 bwMode="auto">
          <a:xfrm>
            <a:off x="273956" y="6024035"/>
            <a:ext cx="3013892" cy="36140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"/>
                <a:ea typeface="PT Root UI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вым и фото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6096000" y="2229458"/>
            <a:ext cx="4902200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6096000" y="2915321"/>
            <a:ext cx="4902200" cy="2418529"/>
          </a:xfrm>
        </p:spPr>
        <p:txBody>
          <a:bodyPr anchor="t">
            <a:normAutofit/>
          </a:bodyPr>
          <a:lstStyle>
            <a:lvl1pPr marL="0" indent="0" algn="just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1193800" y="2229458"/>
            <a:ext cx="4164613" cy="31043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вым блоком и картинк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273956" y="2142009"/>
            <a:ext cx="4902200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273956" y="2818504"/>
            <a:ext cx="5674360" cy="3072844"/>
          </a:xfrm>
        </p:spPr>
        <p:txBody>
          <a:bodyPr anchor="t">
            <a:normAutofit/>
          </a:bodyPr>
          <a:lstStyle>
            <a:lvl1pPr marL="0" indent="0" algn="just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7197635" y="2142009"/>
            <a:ext cx="4994366" cy="47159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Зона для картинки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двумя текстовыми бло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900973" y="1953322"/>
            <a:ext cx="5055690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900973" y="2678654"/>
            <a:ext cx="5055690" cy="302400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 bwMode="auto">
          <a:xfrm>
            <a:off x="6235339" y="1953322"/>
            <a:ext cx="5055690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6235339" y="2678654"/>
            <a:ext cx="5055690" cy="302400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ремя текстовыми бло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307957"/>
            <a:ext cx="8645381" cy="6209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>
                <a:solidFill>
                  <a:srgbClr val="20426C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676003" y="2142008"/>
            <a:ext cx="3013892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676003" y="2578352"/>
            <a:ext cx="3013892" cy="331299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20" hasCustomPrompt="1"/>
          </p:nvPr>
        </p:nvSpPr>
        <p:spPr bwMode="auto">
          <a:xfrm>
            <a:off x="4589054" y="2142008"/>
            <a:ext cx="3013892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4589054" y="2578352"/>
            <a:ext cx="3013892" cy="331299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2" hasCustomPrompt="1"/>
          </p:nvPr>
        </p:nvSpPr>
        <p:spPr bwMode="auto">
          <a:xfrm>
            <a:off x="8502105" y="2142008"/>
            <a:ext cx="3013892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 bwMode="auto">
          <a:xfrm>
            <a:off x="8502105" y="2578352"/>
            <a:ext cx="3013892" cy="331299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блоками и диаграммами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 userDrawn="1"/>
        </p:nvSpPr>
        <p:spPr bwMode="auto">
          <a:xfrm>
            <a:off x="9297328" y="1863831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3272662" y="1863832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479801" y="2177143"/>
            <a:ext cx="2209800" cy="343625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1"/>
          </p:nvPr>
        </p:nvSpPr>
        <p:spPr bwMode="auto">
          <a:xfrm>
            <a:off x="9509599" y="2191657"/>
            <a:ext cx="2209800" cy="342174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3956" y="292097"/>
            <a:ext cx="8645381" cy="778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73957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2"/>
          </p:nvPr>
        </p:nvSpPr>
        <p:spPr bwMode="auto">
          <a:xfrm>
            <a:off x="3267529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3"/>
          </p:nvPr>
        </p:nvSpPr>
        <p:spPr bwMode="auto">
          <a:xfrm>
            <a:off x="6284995" y="1365813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2"/>
          <p:cNvSpPr>
            <a:spLocks noGrp="1"/>
          </p:cNvSpPr>
          <p:nvPr>
            <p:ph type="body" idx="24"/>
          </p:nvPr>
        </p:nvSpPr>
        <p:spPr bwMode="auto">
          <a:xfrm>
            <a:off x="9278567" y="1360321"/>
            <a:ext cx="2634343" cy="41668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25"/>
          </p:nvPr>
        </p:nvSpPr>
        <p:spPr bwMode="auto">
          <a:xfrm>
            <a:off x="273955" y="2177143"/>
            <a:ext cx="2634343" cy="343625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Диаграмма 3"/>
          <p:cNvSpPr>
            <a:spLocks noGrp="1"/>
          </p:cNvSpPr>
          <p:nvPr>
            <p:ph type="chart" sz="quarter" idx="26"/>
          </p:nvPr>
        </p:nvSpPr>
        <p:spPr bwMode="auto">
          <a:xfrm>
            <a:off x="6298621" y="2191657"/>
            <a:ext cx="2620716" cy="342174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 и ее описанием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5348739" y="2133866"/>
            <a:ext cx="6350145" cy="104916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5206427" y="4913823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0"/>
          </p:nvPr>
        </p:nvSpPr>
        <p:spPr bwMode="auto">
          <a:xfrm>
            <a:off x="6096000" y="3422600"/>
            <a:ext cx="5602884" cy="1251655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48739" y="685450"/>
            <a:ext cx="4766811" cy="13005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7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507630" y="685800"/>
            <a:ext cx="4570998" cy="561723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25" name="Овал 24"/>
          <p:cNvSpPr/>
          <p:nvPr userDrawn="1"/>
        </p:nvSpPr>
        <p:spPr bwMode="auto">
          <a:xfrm>
            <a:off x="5206427" y="3552572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27"/>
          </p:nvPr>
        </p:nvSpPr>
        <p:spPr bwMode="auto">
          <a:xfrm>
            <a:off x="6096001" y="4848355"/>
            <a:ext cx="5602883" cy="1251655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5394285" y="3741584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"/>
                <a:ea typeface="+mn-ea"/>
                <a:cs typeface="+mn-cs"/>
              </a:rPr>
              <a:t>1</a:t>
            </a:r>
            <a:endParaRPr/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5394285" y="5102834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"/>
                <a:ea typeface="+mn-ea"/>
                <a:cs typeface="+mn-cs"/>
              </a:rPr>
              <a:t>2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диаграммой и ее описанием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Диаграмма 9"/>
          <p:cNvSpPr>
            <a:spLocks noGrp="1"/>
          </p:cNvSpPr>
          <p:nvPr>
            <p:ph type="chart" sz="quarter" idx="28"/>
          </p:nvPr>
        </p:nvSpPr>
        <p:spPr bwMode="auto">
          <a:xfrm>
            <a:off x="493713" y="685800"/>
            <a:ext cx="4584700" cy="561657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5348739" y="2133866"/>
            <a:ext cx="6350145" cy="104916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5206427" y="4913823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48739" y="685450"/>
            <a:ext cx="4766811" cy="13005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5" name="Овал 24"/>
          <p:cNvSpPr/>
          <p:nvPr userDrawn="1"/>
        </p:nvSpPr>
        <p:spPr bwMode="auto">
          <a:xfrm>
            <a:off x="5206427" y="3552572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27"/>
          </p:nvPr>
        </p:nvSpPr>
        <p:spPr bwMode="auto">
          <a:xfrm>
            <a:off x="6096001" y="4850453"/>
            <a:ext cx="5602883" cy="1251655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5394285" y="3741584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"/>
                <a:ea typeface="+mn-ea"/>
                <a:cs typeface="+mn-cs"/>
              </a:rPr>
              <a:t>1</a:t>
            </a:r>
            <a:endParaRPr/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5394285" y="5102834"/>
            <a:ext cx="3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Golos Text"/>
                <a:ea typeface="+mn-ea"/>
                <a:cs typeface="+mn-cs"/>
              </a:rPr>
              <a:t>2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20"/>
          </p:nvPr>
        </p:nvSpPr>
        <p:spPr bwMode="auto">
          <a:xfrm>
            <a:off x="6096000" y="3422600"/>
            <a:ext cx="5602884" cy="1251655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объектом и ее описанием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30"/>
          </p:nvPr>
        </p:nvSpPr>
        <p:spPr bwMode="auto">
          <a:xfrm>
            <a:off x="481909" y="685450"/>
            <a:ext cx="4595813" cy="56007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5348739" y="2133866"/>
            <a:ext cx="6350145" cy="104916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Овал 17"/>
          <p:cNvSpPr/>
          <p:nvPr userDrawn="1"/>
        </p:nvSpPr>
        <p:spPr bwMode="auto">
          <a:xfrm>
            <a:off x="5206427" y="4913823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48739" y="685450"/>
            <a:ext cx="4766811" cy="13005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5" name="Овал 24"/>
          <p:cNvSpPr/>
          <p:nvPr userDrawn="1"/>
        </p:nvSpPr>
        <p:spPr bwMode="auto">
          <a:xfrm>
            <a:off x="5206427" y="3552572"/>
            <a:ext cx="761774" cy="778132"/>
          </a:xfrm>
          <a:prstGeom prst="ellipse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27"/>
          </p:nvPr>
        </p:nvSpPr>
        <p:spPr bwMode="auto">
          <a:xfrm>
            <a:off x="6096001" y="4850453"/>
            <a:ext cx="5602883" cy="1251655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20"/>
          </p:nvPr>
        </p:nvSpPr>
        <p:spPr bwMode="auto">
          <a:xfrm>
            <a:off x="6096000" y="3422600"/>
            <a:ext cx="5602884" cy="1251655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Рисунок 2"/>
          <p:cNvSpPr>
            <a:spLocks noGrp="1"/>
          </p:cNvSpPr>
          <p:nvPr>
            <p:ph type="pic" idx="17" hasCustomPrompt="1"/>
          </p:nvPr>
        </p:nvSpPr>
        <p:spPr bwMode="auto">
          <a:xfrm>
            <a:off x="5205523" y="3552572"/>
            <a:ext cx="762678" cy="791769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  <p:sp>
        <p:nvSpPr>
          <p:cNvPr id="19" name="Рисунок 2"/>
          <p:cNvSpPr>
            <a:spLocks noGrp="1"/>
          </p:cNvSpPr>
          <p:nvPr>
            <p:ph type="pic" idx="29" hasCustomPrompt="1"/>
          </p:nvPr>
        </p:nvSpPr>
        <p:spPr bwMode="auto">
          <a:xfrm>
            <a:off x="5205523" y="4913824"/>
            <a:ext cx="762678" cy="77813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ями и описа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372811" y="2089494"/>
            <a:ext cx="2617560" cy="24981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72811" y="5283770"/>
            <a:ext cx="2617561" cy="9670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3320215" y="2089492"/>
            <a:ext cx="2602799" cy="24981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3" name="Рисунок 2"/>
          <p:cNvSpPr>
            <a:spLocks noGrp="1"/>
          </p:cNvSpPr>
          <p:nvPr>
            <p:ph type="pic" idx="21" hasCustomPrompt="1"/>
          </p:nvPr>
        </p:nvSpPr>
        <p:spPr bwMode="auto">
          <a:xfrm>
            <a:off x="6236076" y="2089492"/>
            <a:ext cx="2632977" cy="24981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4" name="Рисунок 2"/>
          <p:cNvSpPr>
            <a:spLocks noGrp="1"/>
          </p:cNvSpPr>
          <p:nvPr>
            <p:ph type="pic" idx="22" hasCustomPrompt="1"/>
          </p:nvPr>
        </p:nvSpPr>
        <p:spPr bwMode="auto">
          <a:xfrm>
            <a:off x="9179385" y="2089493"/>
            <a:ext cx="2632978" cy="24981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3"/>
          </p:nvPr>
        </p:nvSpPr>
        <p:spPr bwMode="auto">
          <a:xfrm>
            <a:off x="635637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2"/>
          <p:cNvSpPr>
            <a:spLocks noGrp="1"/>
          </p:cNvSpPr>
          <p:nvPr>
            <p:ph type="body" idx="25"/>
          </p:nvPr>
        </p:nvSpPr>
        <p:spPr bwMode="auto">
          <a:xfrm>
            <a:off x="3555595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26"/>
          </p:nvPr>
        </p:nvSpPr>
        <p:spPr bwMode="auto">
          <a:xfrm>
            <a:off x="6500268" y="4741822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idx="27"/>
          </p:nvPr>
        </p:nvSpPr>
        <p:spPr bwMode="auto">
          <a:xfrm>
            <a:off x="9444941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idx="28"/>
          </p:nvPr>
        </p:nvSpPr>
        <p:spPr bwMode="auto">
          <a:xfrm>
            <a:off x="3320216" y="5283770"/>
            <a:ext cx="2602799" cy="9670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29"/>
          </p:nvPr>
        </p:nvSpPr>
        <p:spPr bwMode="auto">
          <a:xfrm>
            <a:off x="6236078" y="5283770"/>
            <a:ext cx="2632976" cy="9670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30"/>
          </p:nvPr>
        </p:nvSpPr>
        <p:spPr bwMode="auto">
          <a:xfrm>
            <a:off x="9184847" y="5283769"/>
            <a:ext cx="2627517" cy="9670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6" y="655579"/>
            <a:ext cx="7502266" cy="6961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6" y="1376692"/>
            <a:ext cx="7502267" cy="466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диаграммами и описа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72811" y="5283770"/>
            <a:ext cx="2617561" cy="9670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6" y="655579"/>
            <a:ext cx="7502266" cy="6961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6" y="1376692"/>
            <a:ext cx="7502267" cy="466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3"/>
          </p:nvPr>
        </p:nvSpPr>
        <p:spPr bwMode="auto">
          <a:xfrm>
            <a:off x="635637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2"/>
          <p:cNvSpPr>
            <a:spLocks noGrp="1"/>
          </p:cNvSpPr>
          <p:nvPr>
            <p:ph type="body" idx="25"/>
          </p:nvPr>
        </p:nvSpPr>
        <p:spPr bwMode="auto">
          <a:xfrm>
            <a:off x="3555595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26"/>
          </p:nvPr>
        </p:nvSpPr>
        <p:spPr bwMode="auto">
          <a:xfrm>
            <a:off x="6500268" y="4741822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idx="27"/>
          </p:nvPr>
        </p:nvSpPr>
        <p:spPr bwMode="auto">
          <a:xfrm>
            <a:off x="9444941" y="4720210"/>
            <a:ext cx="2108692" cy="44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idx="28"/>
          </p:nvPr>
        </p:nvSpPr>
        <p:spPr bwMode="auto">
          <a:xfrm>
            <a:off x="3320216" y="5283770"/>
            <a:ext cx="2602799" cy="9670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29"/>
          </p:nvPr>
        </p:nvSpPr>
        <p:spPr bwMode="auto">
          <a:xfrm>
            <a:off x="6236078" y="5283770"/>
            <a:ext cx="2632976" cy="9670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30"/>
          </p:nvPr>
        </p:nvSpPr>
        <p:spPr bwMode="auto">
          <a:xfrm>
            <a:off x="9184847" y="5283769"/>
            <a:ext cx="2627517" cy="9670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31"/>
          </p:nvPr>
        </p:nvSpPr>
        <p:spPr bwMode="auto">
          <a:xfrm>
            <a:off x="372811" y="2089492"/>
            <a:ext cx="2617561" cy="24983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Диаграмма 2"/>
          <p:cNvSpPr>
            <a:spLocks noGrp="1"/>
          </p:cNvSpPr>
          <p:nvPr>
            <p:ph type="chart" sz="quarter" idx="32"/>
          </p:nvPr>
        </p:nvSpPr>
        <p:spPr bwMode="auto">
          <a:xfrm>
            <a:off x="3320216" y="2089492"/>
            <a:ext cx="2602799" cy="25113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33"/>
          </p:nvPr>
        </p:nvSpPr>
        <p:spPr bwMode="auto">
          <a:xfrm>
            <a:off x="6268987" y="2089492"/>
            <a:ext cx="2602799" cy="25113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Диаграмма 2"/>
          <p:cNvSpPr>
            <a:spLocks noGrp="1"/>
          </p:cNvSpPr>
          <p:nvPr>
            <p:ph type="chart" sz="quarter" idx="34"/>
          </p:nvPr>
        </p:nvSpPr>
        <p:spPr bwMode="auto">
          <a:xfrm>
            <a:off x="9209565" y="2076516"/>
            <a:ext cx="2602799" cy="25113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синий слайд с описа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632886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286375" y="1667140"/>
            <a:ext cx="6245395" cy="9494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5286375" y="2904856"/>
            <a:ext cx="6245395" cy="2286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1952369" y="1667140"/>
            <a:ext cx="3044224" cy="35237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слайд с описанием диаграммы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632886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286375" y="1667140"/>
            <a:ext cx="6245395" cy="9494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5286375" y="2904856"/>
            <a:ext cx="6245395" cy="2286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Диаграмма 8"/>
          <p:cNvSpPr>
            <a:spLocks noGrp="1"/>
          </p:cNvSpPr>
          <p:nvPr>
            <p:ph type="chart" sz="quarter" idx="20"/>
          </p:nvPr>
        </p:nvSpPr>
        <p:spPr bwMode="auto">
          <a:xfrm>
            <a:off x="1952625" y="1666875"/>
            <a:ext cx="3043238" cy="352398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ый слайд с содержимым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5828030" y="4338583"/>
            <a:ext cx="2634343" cy="220016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6035169" y="4905912"/>
            <a:ext cx="2209800" cy="15360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7" y="319248"/>
            <a:ext cx="7502266" cy="7326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7" y="1051913"/>
            <a:ext cx="7502266" cy="47208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Прямоугольник 19"/>
          <p:cNvSpPr/>
          <p:nvPr userDrawn="1"/>
        </p:nvSpPr>
        <p:spPr bwMode="auto">
          <a:xfrm>
            <a:off x="8669512" y="1898866"/>
            <a:ext cx="2634343" cy="220016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21"/>
          </p:nvPr>
        </p:nvSpPr>
        <p:spPr bwMode="auto">
          <a:xfrm>
            <a:off x="8876651" y="2500155"/>
            <a:ext cx="2209800" cy="15020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2"/>
          </p:nvPr>
        </p:nvSpPr>
        <p:spPr bwMode="auto">
          <a:xfrm>
            <a:off x="556675" y="1922522"/>
            <a:ext cx="5046149" cy="461623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3"/>
          </p:nvPr>
        </p:nvSpPr>
        <p:spPr bwMode="auto">
          <a:xfrm>
            <a:off x="8876651" y="1988456"/>
            <a:ext cx="2209800" cy="4221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idx="24"/>
          </p:nvPr>
        </p:nvSpPr>
        <p:spPr bwMode="auto">
          <a:xfrm>
            <a:off x="6035169" y="4411193"/>
            <a:ext cx="2209800" cy="4221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 bwMode="auto">
          <a:xfrm>
            <a:off x="5827349" y="1898754"/>
            <a:ext cx="2634343" cy="220016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Объект 5"/>
          <p:cNvSpPr>
            <a:spLocks noGrp="1"/>
          </p:cNvSpPr>
          <p:nvPr>
            <p:ph sz="quarter" idx="26"/>
          </p:nvPr>
        </p:nvSpPr>
        <p:spPr bwMode="auto">
          <a:xfrm>
            <a:off x="8669511" y="4338584"/>
            <a:ext cx="2634343" cy="220016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ый слайд с содержимым и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5850889" y="4338584"/>
            <a:ext cx="2634343" cy="220016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5850891" y="1898867"/>
            <a:ext cx="2634341" cy="220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6058029" y="4905913"/>
            <a:ext cx="2209800" cy="15360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7" y="319248"/>
            <a:ext cx="7502266" cy="7326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7" y="1051913"/>
            <a:ext cx="7502266" cy="47208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8692372" y="4338584"/>
            <a:ext cx="2634341" cy="220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20" name="Прямоугольник 19"/>
          <p:cNvSpPr/>
          <p:nvPr userDrawn="1"/>
        </p:nvSpPr>
        <p:spPr bwMode="auto">
          <a:xfrm>
            <a:off x="8692372" y="1898867"/>
            <a:ext cx="2634343" cy="220016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21"/>
          </p:nvPr>
        </p:nvSpPr>
        <p:spPr bwMode="auto">
          <a:xfrm>
            <a:off x="8899511" y="2500156"/>
            <a:ext cx="2209800" cy="15020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2"/>
          </p:nvPr>
        </p:nvSpPr>
        <p:spPr bwMode="auto">
          <a:xfrm>
            <a:off x="556675" y="1922522"/>
            <a:ext cx="5046149" cy="461623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3"/>
          </p:nvPr>
        </p:nvSpPr>
        <p:spPr bwMode="auto">
          <a:xfrm>
            <a:off x="8899511" y="1988456"/>
            <a:ext cx="2209800" cy="4221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idx="24"/>
          </p:nvPr>
        </p:nvSpPr>
        <p:spPr bwMode="auto">
          <a:xfrm>
            <a:off x="6058029" y="4411194"/>
            <a:ext cx="2209800" cy="422109"/>
          </a:xfrm>
        </p:spPr>
        <p:txBody>
          <a:bodyPr anchor="t">
            <a:normAutofit/>
          </a:bodyPr>
          <a:lstStyle>
            <a:lvl1pPr marL="0" indent="0" algn="ctr">
              <a:buNone/>
              <a:defRPr lang="ru-RU" sz="1400">
                <a:solidFill>
                  <a:schemeClr val="bg1"/>
                </a:solidFill>
                <a:latin typeface="PT Root UI Medium"/>
                <a:ea typeface="PT Root UI Medium"/>
                <a:cs typeface="+mn-cs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 фотография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23"/>
          </p:nvPr>
        </p:nvSpPr>
        <p:spPr bwMode="auto">
          <a:xfrm>
            <a:off x="4622799" y="4047268"/>
            <a:ext cx="3053443" cy="44853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381000" y="1343389"/>
            <a:ext cx="3136900" cy="14760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381000" y="2964504"/>
            <a:ext cx="3136900" cy="2550103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4622799" y="1343390"/>
            <a:ext cx="3053443" cy="2479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31" name="Текст 2"/>
          <p:cNvSpPr>
            <a:spLocks noGrp="1"/>
          </p:cNvSpPr>
          <p:nvPr>
            <p:ph type="body" idx="25"/>
          </p:nvPr>
        </p:nvSpPr>
        <p:spPr bwMode="auto">
          <a:xfrm>
            <a:off x="4622799" y="4720368"/>
            <a:ext cx="3053443" cy="1718531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idx="26"/>
          </p:nvPr>
        </p:nvSpPr>
        <p:spPr bwMode="auto">
          <a:xfrm>
            <a:off x="8376045" y="4047268"/>
            <a:ext cx="3053443" cy="448532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 u="none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Рисунок 2"/>
          <p:cNvSpPr>
            <a:spLocks noGrp="1"/>
          </p:cNvSpPr>
          <p:nvPr>
            <p:ph type="pic" idx="27" hasCustomPrompt="1"/>
          </p:nvPr>
        </p:nvSpPr>
        <p:spPr bwMode="auto">
          <a:xfrm>
            <a:off x="8376045" y="1343390"/>
            <a:ext cx="3053443" cy="2479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9" name="Текст 2"/>
          <p:cNvSpPr>
            <a:spLocks noGrp="1"/>
          </p:cNvSpPr>
          <p:nvPr>
            <p:ph type="body" idx="28"/>
          </p:nvPr>
        </p:nvSpPr>
        <p:spPr bwMode="auto">
          <a:xfrm>
            <a:off x="8376045" y="4720368"/>
            <a:ext cx="3053443" cy="1718531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381000" y="1343389"/>
            <a:ext cx="3136900" cy="14760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381000" y="2964504"/>
            <a:ext cx="3136900" cy="2550103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9"/>
          </p:nvPr>
        </p:nvSpPr>
        <p:spPr bwMode="auto">
          <a:xfrm>
            <a:off x="4472247" y="1343026"/>
            <a:ext cx="7148946" cy="46234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рисунками круговы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6" y="393700"/>
            <a:ext cx="7502266" cy="619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Рисунок 2"/>
          <p:cNvSpPr>
            <a:spLocks noGrp="1"/>
          </p:cNvSpPr>
          <p:nvPr>
            <p:ph type="pic" idx="17" hasCustomPrompt="1"/>
          </p:nvPr>
        </p:nvSpPr>
        <p:spPr bwMode="auto">
          <a:xfrm>
            <a:off x="961916" y="2037583"/>
            <a:ext cx="2765899" cy="278283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5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4713049" y="2037583"/>
            <a:ext cx="2765899" cy="278283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6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8464182" y="2037583"/>
            <a:ext cx="2765899" cy="278283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24"/>
          </p:nvPr>
        </p:nvSpPr>
        <p:spPr bwMode="auto">
          <a:xfrm>
            <a:off x="961915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5"/>
          </p:nvPr>
        </p:nvSpPr>
        <p:spPr bwMode="auto">
          <a:xfrm>
            <a:off x="1100941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6"/>
          </p:nvPr>
        </p:nvSpPr>
        <p:spPr bwMode="auto">
          <a:xfrm>
            <a:off x="4713050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27"/>
          </p:nvPr>
        </p:nvSpPr>
        <p:spPr bwMode="auto">
          <a:xfrm>
            <a:off x="4852076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idx="28"/>
          </p:nvPr>
        </p:nvSpPr>
        <p:spPr bwMode="auto">
          <a:xfrm>
            <a:off x="8464182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9" name="Текст 2"/>
          <p:cNvSpPr>
            <a:spLocks noGrp="1"/>
          </p:cNvSpPr>
          <p:nvPr>
            <p:ph type="body" idx="29"/>
          </p:nvPr>
        </p:nvSpPr>
        <p:spPr bwMode="auto">
          <a:xfrm>
            <a:off x="8603208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содержимы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30"/>
          </p:nvPr>
        </p:nvSpPr>
        <p:spPr bwMode="auto">
          <a:xfrm>
            <a:off x="961551" y="2036816"/>
            <a:ext cx="2765899" cy="27828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</a:t>
            </a:r>
            <a:endParaRPr/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6" y="393700"/>
            <a:ext cx="7502266" cy="619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24"/>
          </p:nvPr>
        </p:nvSpPr>
        <p:spPr bwMode="auto">
          <a:xfrm>
            <a:off x="961915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5"/>
          </p:nvPr>
        </p:nvSpPr>
        <p:spPr bwMode="auto">
          <a:xfrm>
            <a:off x="1100941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2"/>
          <p:cNvSpPr>
            <a:spLocks noGrp="1"/>
          </p:cNvSpPr>
          <p:nvPr>
            <p:ph type="body" idx="26"/>
          </p:nvPr>
        </p:nvSpPr>
        <p:spPr bwMode="auto">
          <a:xfrm>
            <a:off x="4713050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27"/>
          </p:nvPr>
        </p:nvSpPr>
        <p:spPr bwMode="auto">
          <a:xfrm>
            <a:off x="4852076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idx="28"/>
          </p:nvPr>
        </p:nvSpPr>
        <p:spPr bwMode="auto">
          <a:xfrm>
            <a:off x="8464182" y="5396519"/>
            <a:ext cx="2765899" cy="1067781"/>
          </a:xfrm>
        </p:spPr>
        <p:txBody>
          <a:bodyPr anchor="t">
            <a:norm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9" name="Текст 2"/>
          <p:cNvSpPr>
            <a:spLocks noGrp="1"/>
          </p:cNvSpPr>
          <p:nvPr>
            <p:ph type="body" idx="29"/>
          </p:nvPr>
        </p:nvSpPr>
        <p:spPr bwMode="auto">
          <a:xfrm>
            <a:off x="8603208" y="4967781"/>
            <a:ext cx="2487850" cy="311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Объект 4"/>
          <p:cNvSpPr>
            <a:spLocks noGrp="1"/>
          </p:cNvSpPr>
          <p:nvPr>
            <p:ph sz="quarter" idx="31"/>
          </p:nvPr>
        </p:nvSpPr>
        <p:spPr bwMode="auto">
          <a:xfrm>
            <a:off x="4713049" y="2036816"/>
            <a:ext cx="2765899" cy="27828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</a:t>
            </a:r>
            <a:endParaRPr/>
          </a:p>
        </p:txBody>
      </p:sp>
      <p:sp>
        <p:nvSpPr>
          <p:cNvPr id="19" name="Объект 4"/>
          <p:cNvSpPr>
            <a:spLocks noGrp="1"/>
          </p:cNvSpPr>
          <p:nvPr>
            <p:ph sz="quarter" idx="32"/>
          </p:nvPr>
        </p:nvSpPr>
        <p:spPr bwMode="auto">
          <a:xfrm>
            <a:off x="8464181" y="2030743"/>
            <a:ext cx="2765899" cy="278283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ями и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6277565" y="1694173"/>
            <a:ext cx="2634343" cy="2498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 bwMode="auto">
          <a:xfrm>
            <a:off x="318307" y="4905460"/>
            <a:ext cx="2634343" cy="125531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idx="20" hasCustomPrompt="1"/>
          </p:nvPr>
        </p:nvSpPr>
        <p:spPr bwMode="auto">
          <a:xfrm>
            <a:off x="318307" y="1694172"/>
            <a:ext cx="2634343" cy="2498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3" name="Рисунок 2"/>
          <p:cNvSpPr>
            <a:spLocks noGrp="1"/>
          </p:cNvSpPr>
          <p:nvPr>
            <p:ph type="pic" idx="21" hasCustomPrompt="1"/>
          </p:nvPr>
        </p:nvSpPr>
        <p:spPr bwMode="auto">
          <a:xfrm>
            <a:off x="3297936" y="1694172"/>
            <a:ext cx="2634343" cy="2498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4" name="Рисунок 2"/>
          <p:cNvSpPr>
            <a:spLocks noGrp="1"/>
          </p:cNvSpPr>
          <p:nvPr>
            <p:ph type="pic" idx="22" hasCustomPrompt="1"/>
          </p:nvPr>
        </p:nvSpPr>
        <p:spPr bwMode="auto">
          <a:xfrm>
            <a:off x="9257194" y="1694171"/>
            <a:ext cx="2634343" cy="2498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3"/>
          </p:nvPr>
        </p:nvSpPr>
        <p:spPr bwMode="auto">
          <a:xfrm>
            <a:off x="318307" y="4325712"/>
            <a:ext cx="2634343" cy="44631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idx="33"/>
          </p:nvPr>
        </p:nvSpPr>
        <p:spPr bwMode="auto">
          <a:xfrm>
            <a:off x="3297936" y="4905457"/>
            <a:ext cx="2634343" cy="12553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4" name="Текст 2"/>
          <p:cNvSpPr>
            <a:spLocks noGrp="1"/>
          </p:cNvSpPr>
          <p:nvPr>
            <p:ph type="body" idx="34"/>
          </p:nvPr>
        </p:nvSpPr>
        <p:spPr bwMode="auto">
          <a:xfrm>
            <a:off x="3297936" y="4325711"/>
            <a:ext cx="2634343" cy="44631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2"/>
          <p:cNvSpPr>
            <a:spLocks noGrp="1"/>
          </p:cNvSpPr>
          <p:nvPr>
            <p:ph type="body" idx="35"/>
          </p:nvPr>
        </p:nvSpPr>
        <p:spPr bwMode="auto">
          <a:xfrm>
            <a:off x="6297823" y="4905457"/>
            <a:ext cx="2614085" cy="12553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2"/>
          <p:cNvSpPr>
            <a:spLocks noGrp="1"/>
          </p:cNvSpPr>
          <p:nvPr>
            <p:ph type="body" idx="36"/>
          </p:nvPr>
        </p:nvSpPr>
        <p:spPr bwMode="auto">
          <a:xfrm>
            <a:off x="6297823" y="4325711"/>
            <a:ext cx="2614085" cy="44631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7" name="Текст 2"/>
          <p:cNvSpPr>
            <a:spLocks noGrp="1"/>
          </p:cNvSpPr>
          <p:nvPr>
            <p:ph type="body" idx="37"/>
          </p:nvPr>
        </p:nvSpPr>
        <p:spPr bwMode="auto">
          <a:xfrm>
            <a:off x="9257194" y="4905457"/>
            <a:ext cx="2634343" cy="12553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8" name="Текст 2"/>
          <p:cNvSpPr>
            <a:spLocks noGrp="1"/>
          </p:cNvSpPr>
          <p:nvPr>
            <p:ph type="body" idx="38"/>
          </p:nvPr>
        </p:nvSpPr>
        <p:spPr bwMode="auto">
          <a:xfrm>
            <a:off x="9257194" y="4325711"/>
            <a:ext cx="2634343" cy="44631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4866" y="393700"/>
            <a:ext cx="7502266" cy="619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 и текстовым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6095999" y="2270391"/>
            <a:ext cx="5333999" cy="352371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39071" y="2510971"/>
            <a:ext cx="4648029" cy="8037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ru-RU" sz="2400">
                <a:solidFill>
                  <a:schemeClr val="bg1"/>
                </a:solidFill>
                <a:latin typeface="Golos Text DemiBold"/>
                <a:ea typeface="Golos Text DemiBold"/>
                <a:cs typeface="+mn-cs"/>
              </a:defRPr>
            </a:lvl1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6439071" y="3428999"/>
            <a:ext cx="4648029" cy="212997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Рисунок 2"/>
          <p:cNvSpPr>
            <a:spLocks noGrp="1"/>
          </p:cNvSpPr>
          <p:nvPr>
            <p:ph type="pic" idx="19" hasCustomPrompt="1"/>
          </p:nvPr>
        </p:nvSpPr>
        <p:spPr bwMode="auto">
          <a:xfrm>
            <a:off x="762000" y="2270391"/>
            <a:ext cx="5333999" cy="3523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0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2344866" y="381000"/>
            <a:ext cx="7502267" cy="63193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 b="1">
                <a:solidFill>
                  <a:schemeClr val="tx1"/>
                </a:solidFill>
                <a:latin typeface="Golos Text DemiBold"/>
                <a:ea typeface="Golos Text DemiBold"/>
                <a:cs typeface="+mn-cs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вым блоком сини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762001" y="2270391"/>
            <a:ext cx="10667998" cy="352371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05593" y="2510971"/>
            <a:ext cx="9981507" cy="80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PT Root UI Medium"/>
                <a:ea typeface="PT Root UI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1105593" y="3428999"/>
            <a:ext cx="9981507" cy="212997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Текст 2"/>
          <p:cNvSpPr>
            <a:spLocks noGrp="1"/>
          </p:cNvSpPr>
          <p:nvPr>
            <p:ph type="body" idx="20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idx="21" hasCustomPrompt="1"/>
          </p:nvPr>
        </p:nvSpPr>
        <p:spPr bwMode="auto">
          <a:xfrm>
            <a:off x="2344865" y="381000"/>
            <a:ext cx="7502267" cy="63193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c подложкой, значками и текстовым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3" y="2463076"/>
            <a:ext cx="12191997" cy="439492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7091" y="3153077"/>
            <a:ext cx="2514600" cy="5962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  <a:latin typeface="PT Root UI Medium"/>
                <a:ea typeface="PT Root UI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Текст 2"/>
          <p:cNvSpPr>
            <a:spLocks noGrp="1"/>
          </p:cNvSpPr>
          <p:nvPr>
            <p:ph type="body" idx="18"/>
          </p:nvPr>
        </p:nvSpPr>
        <p:spPr bwMode="auto">
          <a:xfrm>
            <a:off x="297841" y="3921515"/>
            <a:ext cx="3213100" cy="262553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Овал 8"/>
          <p:cNvSpPr/>
          <p:nvPr userDrawn="1"/>
        </p:nvSpPr>
        <p:spPr bwMode="auto">
          <a:xfrm>
            <a:off x="1523505" y="2109950"/>
            <a:ext cx="761774" cy="778132"/>
          </a:xfrm>
          <a:prstGeom prst="ellipse">
            <a:avLst/>
          </a:prstGeom>
          <a:solidFill>
            <a:srgbClr val="2142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 userDrawn="1"/>
        </p:nvSpPr>
        <p:spPr bwMode="auto">
          <a:xfrm>
            <a:off x="5849256" y="2106854"/>
            <a:ext cx="761774" cy="778132"/>
          </a:xfrm>
          <a:prstGeom prst="ellipse">
            <a:avLst/>
          </a:prstGeom>
          <a:solidFill>
            <a:srgbClr val="2142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 userDrawn="1"/>
        </p:nvSpPr>
        <p:spPr bwMode="auto">
          <a:xfrm>
            <a:off x="9925639" y="2110093"/>
            <a:ext cx="761774" cy="778132"/>
          </a:xfrm>
          <a:prstGeom prst="ellipse">
            <a:avLst/>
          </a:prstGeom>
          <a:solidFill>
            <a:srgbClr val="2142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21"/>
          </p:nvPr>
        </p:nvSpPr>
        <p:spPr bwMode="auto">
          <a:xfrm>
            <a:off x="4623592" y="3921515"/>
            <a:ext cx="3213100" cy="262673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idx="23" hasCustomPrompt="1"/>
          </p:nvPr>
        </p:nvSpPr>
        <p:spPr bwMode="auto">
          <a:xfrm>
            <a:off x="4972842" y="3153077"/>
            <a:ext cx="2514600" cy="5962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4"/>
          </p:nvPr>
        </p:nvSpPr>
        <p:spPr bwMode="auto">
          <a:xfrm>
            <a:off x="8681061" y="3927608"/>
            <a:ext cx="3213100" cy="262673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9" name="Текст 2"/>
          <p:cNvSpPr>
            <a:spLocks noGrp="1"/>
          </p:cNvSpPr>
          <p:nvPr>
            <p:ph type="body" idx="25" hasCustomPrompt="1"/>
          </p:nvPr>
        </p:nvSpPr>
        <p:spPr bwMode="auto">
          <a:xfrm>
            <a:off x="9030311" y="3153077"/>
            <a:ext cx="2514600" cy="5962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" name="Рисунок 3" descr="Отзыв клиента (справа налево)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632054" y="2234464"/>
            <a:ext cx="544675" cy="544675"/>
          </a:xfrm>
          <a:prstGeom prst="rect">
            <a:avLst/>
          </a:prstGeom>
        </p:spPr>
      </p:pic>
      <p:pic>
        <p:nvPicPr>
          <p:cNvPr id="6" name="Рисунок 5" descr="Рукопожат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907005" y="2190738"/>
            <a:ext cx="646275" cy="646275"/>
          </a:xfrm>
          <a:prstGeom prst="rect">
            <a:avLst/>
          </a:prstGeom>
        </p:spPr>
      </p:pic>
      <p:pic>
        <p:nvPicPr>
          <p:cNvPr id="11" name="Рисунок 10" descr="Подключения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983388" y="2195791"/>
            <a:ext cx="646275" cy="646275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20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2" name="Текст 2"/>
          <p:cNvSpPr>
            <a:spLocks noGrp="1"/>
          </p:cNvSpPr>
          <p:nvPr>
            <p:ph type="body" idx="26" hasCustomPrompt="1"/>
          </p:nvPr>
        </p:nvSpPr>
        <p:spPr bwMode="auto">
          <a:xfrm>
            <a:off x="2344865" y="381000"/>
            <a:ext cx="7502267" cy="63193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о значками и текстовым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349268" y="2509605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20"/>
          </p:nvPr>
        </p:nvSpPr>
        <p:spPr bwMode="auto">
          <a:xfrm>
            <a:off x="561539" y="3600099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idx="21"/>
          </p:nvPr>
        </p:nvSpPr>
        <p:spPr bwMode="auto">
          <a:xfrm>
            <a:off x="561539" y="2985654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8" name="Прямоугольник 37"/>
          <p:cNvSpPr/>
          <p:nvPr userDrawn="1"/>
        </p:nvSpPr>
        <p:spPr bwMode="auto">
          <a:xfrm>
            <a:off x="3251087" y="2502377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39" name="Текст 2"/>
          <p:cNvSpPr>
            <a:spLocks noGrp="1"/>
          </p:cNvSpPr>
          <p:nvPr>
            <p:ph type="body" idx="33"/>
          </p:nvPr>
        </p:nvSpPr>
        <p:spPr bwMode="auto">
          <a:xfrm>
            <a:off x="3463358" y="3592872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0" name="Текст 2"/>
          <p:cNvSpPr>
            <a:spLocks noGrp="1"/>
          </p:cNvSpPr>
          <p:nvPr>
            <p:ph type="body" idx="34"/>
          </p:nvPr>
        </p:nvSpPr>
        <p:spPr bwMode="auto">
          <a:xfrm>
            <a:off x="3463358" y="2978427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1" name="Прямоугольник 40"/>
          <p:cNvSpPr/>
          <p:nvPr userDrawn="1"/>
        </p:nvSpPr>
        <p:spPr bwMode="auto">
          <a:xfrm>
            <a:off x="9208389" y="2509606"/>
            <a:ext cx="2634343" cy="403750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2" name="Текст 2"/>
          <p:cNvSpPr>
            <a:spLocks noGrp="1"/>
          </p:cNvSpPr>
          <p:nvPr>
            <p:ph type="body" idx="35"/>
          </p:nvPr>
        </p:nvSpPr>
        <p:spPr bwMode="auto">
          <a:xfrm>
            <a:off x="9420660" y="3600099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6"/>
          </p:nvPr>
        </p:nvSpPr>
        <p:spPr bwMode="auto">
          <a:xfrm>
            <a:off x="9420660" y="2985654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4" name="Прямоугольник 43"/>
          <p:cNvSpPr/>
          <p:nvPr userDrawn="1"/>
        </p:nvSpPr>
        <p:spPr bwMode="auto">
          <a:xfrm>
            <a:off x="6308271" y="2502377"/>
            <a:ext cx="2634343" cy="4051962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5" name="Текст 2"/>
          <p:cNvSpPr>
            <a:spLocks noGrp="1"/>
          </p:cNvSpPr>
          <p:nvPr>
            <p:ph type="body" idx="37"/>
          </p:nvPr>
        </p:nvSpPr>
        <p:spPr bwMode="auto">
          <a:xfrm>
            <a:off x="6520542" y="3592872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6" name="Текст 2"/>
          <p:cNvSpPr>
            <a:spLocks noGrp="1"/>
          </p:cNvSpPr>
          <p:nvPr>
            <p:ph type="body" idx="38"/>
          </p:nvPr>
        </p:nvSpPr>
        <p:spPr bwMode="auto">
          <a:xfrm>
            <a:off x="6520542" y="2978427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7" name="Овал 46"/>
          <p:cNvSpPr/>
          <p:nvPr userDrawn="1"/>
        </p:nvSpPr>
        <p:spPr bwMode="auto">
          <a:xfrm>
            <a:off x="4187372" y="198140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 userDrawn="1"/>
        </p:nvSpPr>
        <p:spPr bwMode="auto">
          <a:xfrm>
            <a:off x="1285552" y="196949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 userDrawn="1"/>
        </p:nvSpPr>
        <p:spPr bwMode="auto">
          <a:xfrm>
            <a:off x="7242856" y="198140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 userDrawn="1"/>
        </p:nvSpPr>
        <p:spPr bwMode="auto">
          <a:xfrm>
            <a:off x="10144673" y="1963321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pic>
        <p:nvPicPr>
          <p:cNvPr id="5" name="Рисунок 4" descr="Голова с шестеренками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6734" y="2083609"/>
            <a:ext cx="631992" cy="631992"/>
          </a:xfrm>
          <a:prstGeom prst="rect">
            <a:avLst/>
          </a:prstGeom>
        </p:spPr>
      </p:pic>
      <p:pic>
        <p:nvPicPr>
          <p:cNvPr id="7" name="Рисунок 6" descr="Головоломка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355880" y="2175043"/>
            <a:ext cx="535725" cy="535725"/>
          </a:xfrm>
          <a:prstGeom prst="rect">
            <a:avLst/>
          </a:prstGeom>
        </p:spPr>
      </p:pic>
      <p:pic>
        <p:nvPicPr>
          <p:cNvPr id="10" name="Рисунок 9" descr="Социальная сеть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253953" y="2098868"/>
            <a:ext cx="581313" cy="581313"/>
          </a:xfrm>
          <a:prstGeom prst="rect">
            <a:avLst/>
          </a:prstGeom>
        </p:spPr>
      </p:pic>
      <p:pic>
        <p:nvPicPr>
          <p:cNvPr id="17" name="Рисунок 16" descr="Мозговой штурм группы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272871" y="2079818"/>
            <a:ext cx="628650" cy="628650"/>
          </a:xfrm>
          <a:prstGeom prst="rect">
            <a:avLst/>
          </a:prstGeom>
        </p:spPr>
      </p:pic>
      <p:sp>
        <p:nvSpPr>
          <p:cNvPr id="26" name="Текст 2"/>
          <p:cNvSpPr>
            <a:spLocks noGrp="1"/>
          </p:cNvSpPr>
          <p:nvPr>
            <p:ph type="body" idx="39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40" hasCustomPrompt="1"/>
          </p:nvPr>
        </p:nvSpPr>
        <p:spPr bwMode="auto">
          <a:xfrm>
            <a:off x="2344865" y="381000"/>
            <a:ext cx="7502267" cy="63193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о пустыми значками и текстовым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349268" y="2509605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20"/>
          </p:nvPr>
        </p:nvSpPr>
        <p:spPr bwMode="auto">
          <a:xfrm>
            <a:off x="561539" y="3600099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2"/>
          <p:cNvSpPr>
            <a:spLocks noGrp="1"/>
          </p:cNvSpPr>
          <p:nvPr>
            <p:ph type="body" idx="21"/>
          </p:nvPr>
        </p:nvSpPr>
        <p:spPr bwMode="auto">
          <a:xfrm>
            <a:off x="561539" y="2985654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8" name="Прямоугольник 37"/>
          <p:cNvSpPr/>
          <p:nvPr userDrawn="1"/>
        </p:nvSpPr>
        <p:spPr bwMode="auto">
          <a:xfrm>
            <a:off x="3251087" y="2502377"/>
            <a:ext cx="2634343" cy="4044735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39" name="Текст 2"/>
          <p:cNvSpPr>
            <a:spLocks noGrp="1"/>
          </p:cNvSpPr>
          <p:nvPr>
            <p:ph type="body" idx="33"/>
          </p:nvPr>
        </p:nvSpPr>
        <p:spPr bwMode="auto">
          <a:xfrm>
            <a:off x="3463358" y="3592872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0" name="Текст 2"/>
          <p:cNvSpPr>
            <a:spLocks noGrp="1"/>
          </p:cNvSpPr>
          <p:nvPr>
            <p:ph type="body" idx="34"/>
          </p:nvPr>
        </p:nvSpPr>
        <p:spPr bwMode="auto">
          <a:xfrm>
            <a:off x="3463358" y="2978427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1" name="Прямоугольник 40"/>
          <p:cNvSpPr/>
          <p:nvPr userDrawn="1"/>
        </p:nvSpPr>
        <p:spPr bwMode="auto">
          <a:xfrm>
            <a:off x="9208389" y="2509606"/>
            <a:ext cx="2634343" cy="4037508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2" name="Текст 2"/>
          <p:cNvSpPr>
            <a:spLocks noGrp="1"/>
          </p:cNvSpPr>
          <p:nvPr>
            <p:ph type="body" idx="35"/>
          </p:nvPr>
        </p:nvSpPr>
        <p:spPr bwMode="auto">
          <a:xfrm>
            <a:off x="9420660" y="3600099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3" name="Текст 2"/>
          <p:cNvSpPr>
            <a:spLocks noGrp="1"/>
          </p:cNvSpPr>
          <p:nvPr>
            <p:ph type="body" idx="36"/>
          </p:nvPr>
        </p:nvSpPr>
        <p:spPr bwMode="auto">
          <a:xfrm>
            <a:off x="9420660" y="2985654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4" name="Прямоугольник 43"/>
          <p:cNvSpPr/>
          <p:nvPr userDrawn="1"/>
        </p:nvSpPr>
        <p:spPr bwMode="auto">
          <a:xfrm>
            <a:off x="6308271" y="2502377"/>
            <a:ext cx="2634343" cy="4051962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5" name="Текст 2"/>
          <p:cNvSpPr>
            <a:spLocks noGrp="1"/>
          </p:cNvSpPr>
          <p:nvPr>
            <p:ph type="body" idx="37"/>
          </p:nvPr>
        </p:nvSpPr>
        <p:spPr bwMode="auto">
          <a:xfrm>
            <a:off x="6520542" y="3592872"/>
            <a:ext cx="2209800" cy="27353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6" name="Текст 2"/>
          <p:cNvSpPr>
            <a:spLocks noGrp="1"/>
          </p:cNvSpPr>
          <p:nvPr>
            <p:ph type="body" idx="38"/>
          </p:nvPr>
        </p:nvSpPr>
        <p:spPr bwMode="auto">
          <a:xfrm>
            <a:off x="6520542" y="2978427"/>
            <a:ext cx="2209800" cy="400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PT Root UI Medium"/>
                <a:ea typeface="PT Root UI Medium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7" name="Овал 46"/>
          <p:cNvSpPr/>
          <p:nvPr userDrawn="1"/>
        </p:nvSpPr>
        <p:spPr bwMode="auto">
          <a:xfrm>
            <a:off x="4187372" y="198140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 userDrawn="1"/>
        </p:nvSpPr>
        <p:spPr bwMode="auto">
          <a:xfrm>
            <a:off x="1285552" y="196949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 userDrawn="1"/>
        </p:nvSpPr>
        <p:spPr bwMode="auto">
          <a:xfrm>
            <a:off x="7242856" y="1981408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 userDrawn="1"/>
        </p:nvSpPr>
        <p:spPr bwMode="auto">
          <a:xfrm>
            <a:off x="10144673" y="1963321"/>
            <a:ext cx="761774" cy="77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39"/>
          </p:nvPr>
        </p:nvSpPr>
        <p:spPr bwMode="auto">
          <a:xfrm>
            <a:off x="2344866" y="1012932"/>
            <a:ext cx="7502267" cy="434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7" name="Текст 2"/>
          <p:cNvSpPr>
            <a:spLocks noGrp="1"/>
          </p:cNvSpPr>
          <p:nvPr>
            <p:ph type="body" idx="40" hasCustomPrompt="1"/>
          </p:nvPr>
        </p:nvSpPr>
        <p:spPr bwMode="auto">
          <a:xfrm>
            <a:off x="2344865" y="381000"/>
            <a:ext cx="7502267" cy="63193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4" name="Рисунок 2"/>
          <p:cNvSpPr>
            <a:spLocks noGrp="1"/>
          </p:cNvSpPr>
          <p:nvPr>
            <p:ph type="pic" idx="17" hasCustomPrompt="1"/>
          </p:nvPr>
        </p:nvSpPr>
        <p:spPr bwMode="auto">
          <a:xfrm>
            <a:off x="1284648" y="2003477"/>
            <a:ext cx="762678" cy="729185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  <p:sp>
        <p:nvSpPr>
          <p:cNvPr id="25" name="Рисунок 2"/>
          <p:cNvSpPr>
            <a:spLocks noGrp="1"/>
          </p:cNvSpPr>
          <p:nvPr>
            <p:ph type="pic" idx="41" hasCustomPrompt="1"/>
          </p:nvPr>
        </p:nvSpPr>
        <p:spPr bwMode="auto">
          <a:xfrm>
            <a:off x="4168228" y="2030356"/>
            <a:ext cx="762678" cy="729185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  <p:sp>
        <p:nvSpPr>
          <p:cNvPr id="28" name="Рисунок 2"/>
          <p:cNvSpPr>
            <a:spLocks noGrp="1"/>
          </p:cNvSpPr>
          <p:nvPr>
            <p:ph type="pic" idx="42" hasCustomPrompt="1"/>
          </p:nvPr>
        </p:nvSpPr>
        <p:spPr bwMode="auto">
          <a:xfrm>
            <a:off x="7242853" y="2030356"/>
            <a:ext cx="762678" cy="729185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  <p:sp>
        <p:nvSpPr>
          <p:cNvPr id="29" name="Рисунок 2"/>
          <p:cNvSpPr>
            <a:spLocks noGrp="1"/>
          </p:cNvSpPr>
          <p:nvPr>
            <p:ph type="pic" idx="43" hasCustomPrompt="1"/>
          </p:nvPr>
        </p:nvSpPr>
        <p:spPr bwMode="auto">
          <a:xfrm>
            <a:off x="10144673" y="2030356"/>
            <a:ext cx="762678" cy="729185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вым блоком и фотография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 bwMode="auto">
          <a:xfrm>
            <a:off x="7318462" y="1088026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21"/>
          </p:nvPr>
        </p:nvSpPr>
        <p:spPr bwMode="auto">
          <a:xfrm>
            <a:off x="7504659" y="1253152"/>
            <a:ext cx="1701022" cy="2038349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Рисунок 2"/>
          <p:cNvSpPr>
            <a:spLocks noGrp="1"/>
          </p:cNvSpPr>
          <p:nvPr>
            <p:ph type="pic" idx="26" hasCustomPrompt="1"/>
          </p:nvPr>
        </p:nvSpPr>
        <p:spPr bwMode="auto">
          <a:xfrm>
            <a:off x="9571755" y="1088026"/>
            <a:ext cx="2073736" cy="23622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9" name="Рисунок 2"/>
          <p:cNvSpPr>
            <a:spLocks noGrp="1"/>
          </p:cNvSpPr>
          <p:nvPr>
            <p:ph type="pic" idx="28" hasCustomPrompt="1"/>
          </p:nvPr>
        </p:nvSpPr>
        <p:spPr bwMode="auto">
          <a:xfrm>
            <a:off x="5059132" y="1088026"/>
            <a:ext cx="2073736" cy="23622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32" name="Прямоугольник 31"/>
          <p:cNvSpPr/>
          <p:nvPr userDrawn="1"/>
        </p:nvSpPr>
        <p:spPr bwMode="auto">
          <a:xfrm>
            <a:off x="9571755" y="3632193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29"/>
          </p:nvPr>
        </p:nvSpPr>
        <p:spPr bwMode="auto">
          <a:xfrm>
            <a:off x="9757952" y="3797319"/>
            <a:ext cx="1701022" cy="2051031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4" name="Рисунок 2"/>
          <p:cNvSpPr>
            <a:spLocks noGrp="1"/>
          </p:cNvSpPr>
          <p:nvPr>
            <p:ph type="pic" idx="30" hasCustomPrompt="1"/>
          </p:nvPr>
        </p:nvSpPr>
        <p:spPr bwMode="auto">
          <a:xfrm>
            <a:off x="7318302" y="3632190"/>
            <a:ext cx="2073736" cy="23622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35" name="Рисунок 2"/>
          <p:cNvSpPr>
            <a:spLocks noGrp="1"/>
          </p:cNvSpPr>
          <p:nvPr>
            <p:ph type="pic" idx="31" hasCustomPrompt="1"/>
          </p:nvPr>
        </p:nvSpPr>
        <p:spPr bwMode="auto">
          <a:xfrm>
            <a:off x="5056535" y="3632190"/>
            <a:ext cx="2073736" cy="23622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36" name="Текст 2"/>
          <p:cNvSpPr>
            <a:spLocks noGrp="1"/>
          </p:cNvSpPr>
          <p:nvPr>
            <p:ph type="body" idx="32"/>
          </p:nvPr>
        </p:nvSpPr>
        <p:spPr bwMode="auto">
          <a:xfrm>
            <a:off x="421814" y="1851291"/>
            <a:ext cx="4450801" cy="414313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7" name="Текст 2"/>
          <p:cNvSpPr>
            <a:spLocks noGrp="1"/>
          </p:cNvSpPr>
          <p:nvPr>
            <p:ph type="body" idx="33" hasCustomPrompt="1"/>
          </p:nvPr>
        </p:nvSpPr>
        <p:spPr bwMode="auto">
          <a:xfrm>
            <a:off x="421814" y="863575"/>
            <a:ext cx="4450802" cy="79377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15848" y="1088026"/>
            <a:ext cx="317875" cy="317875"/>
          </a:xfrm>
          <a:prstGeom prst="rect">
            <a:avLst/>
          </a:prstGeom>
        </p:spPr>
      </p:pic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вым бло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 bwMode="auto">
          <a:xfrm>
            <a:off x="6562003" y="863575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21"/>
          </p:nvPr>
        </p:nvSpPr>
        <p:spPr bwMode="auto">
          <a:xfrm>
            <a:off x="6748200" y="1028701"/>
            <a:ext cx="1701022" cy="2038349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2" name="Прямоугольник 31"/>
          <p:cNvSpPr/>
          <p:nvPr userDrawn="1"/>
        </p:nvSpPr>
        <p:spPr bwMode="auto">
          <a:xfrm>
            <a:off x="8881800" y="3632193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29"/>
          </p:nvPr>
        </p:nvSpPr>
        <p:spPr bwMode="auto">
          <a:xfrm>
            <a:off x="9067997" y="3797319"/>
            <a:ext cx="1701022" cy="2051031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2"/>
          <p:cNvSpPr>
            <a:spLocks noGrp="1"/>
          </p:cNvSpPr>
          <p:nvPr>
            <p:ph type="body" idx="32"/>
          </p:nvPr>
        </p:nvSpPr>
        <p:spPr bwMode="auto">
          <a:xfrm>
            <a:off x="421814" y="1851291"/>
            <a:ext cx="5655450" cy="414313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7" name="Текст 2"/>
          <p:cNvSpPr>
            <a:spLocks noGrp="1"/>
          </p:cNvSpPr>
          <p:nvPr>
            <p:ph type="body" idx="33" hasCustomPrompt="1"/>
          </p:nvPr>
        </p:nvSpPr>
        <p:spPr bwMode="auto">
          <a:xfrm>
            <a:off x="421814" y="863575"/>
            <a:ext cx="5674186" cy="79377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8" name="Прямоугольник 27"/>
          <p:cNvSpPr/>
          <p:nvPr userDrawn="1"/>
        </p:nvSpPr>
        <p:spPr bwMode="auto">
          <a:xfrm>
            <a:off x="8870770" y="863575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idx="35"/>
          </p:nvPr>
        </p:nvSpPr>
        <p:spPr bwMode="auto">
          <a:xfrm>
            <a:off x="9056967" y="1028701"/>
            <a:ext cx="1701022" cy="2038349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4" name="Прямоугольник 53"/>
          <p:cNvSpPr/>
          <p:nvPr userDrawn="1"/>
        </p:nvSpPr>
        <p:spPr bwMode="auto">
          <a:xfrm>
            <a:off x="6573196" y="3632193"/>
            <a:ext cx="2073736" cy="236223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idx="36"/>
          </p:nvPr>
        </p:nvSpPr>
        <p:spPr bwMode="auto">
          <a:xfrm>
            <a:off x="6759393" y="3797319"/>
            <a:ext cx="1701022" cy="2051031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ями и кратким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2"/>
          <p:cNvSpPr>
            <a:spLocks noGrp="1"/>
          </p:cNvSpPr>
          <p:nvPr>
            <p:ph type="body" idx="22"/>
          </p:nvPr>
        </p:nvSpPr>
        <p:spPr bwMode="auto">
          <a:xfrm>
            <a:off x="246742" y="1988456"/>
            <a:ext cx="4719093" cy="17271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Рисунок 2"/>
          <p:cNvSpPr>
            <a:spLocks noGrp="1"/>
          </p:cNvSpPr>
          <p:nvPr>
            <p:ph type="pic" idx="26" hasCustomPrompt="1"/>
          </p:nvPr>
        </p:nvSpPr>
        <p:spPr bwMode="auto">
          <a:xfrm>
            <a:off x="5239657" y="1727199"/>
            <a:ext cx="6952343" cy="5130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9" name="Рисунок 2"/>
          <p:cNvSpPr>
            <a:spLocks noGrp="1"/>
          </p:cNvSpPr>
          <p:nvPr>
            <p:ph type="pic" idx="27" hasCustomPrompt="1"/>
          </p:nvPr>
        </p:nvSpPr>
        <p:spPr bwMode="auto">
          <a:xfrm>
            <a:off x="0" y="3953513"/>
            <a:ext cx="2477694" cy="290448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31"/>
          </p:nvPr>
        </p:nvSpPr>
        <p:spPr bwMode="auto">
          <a:xfrm>
            <a:off x="2344866" y="1016000"/>
            <a:ext cx="7502267" cy="4318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2344865" y="303660"/>
            <a:ext cx="7502267" cy="71234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Рисунок 2"/>
          <p:cNvSpPr>
            <a:spLocks noGrp="1"/>
          </p:cNvSpPr>
          <p:nvPr>
            <p:ph type="pic" idx="33" hasCustomPrompt="1"/>
          </p:nvPr>
        </p:nvSpPr>
        <p:spPr bwMode="auto">
          <a:xfrm>
            <a:off x="2488142" y="3953512"/>
            <a:ext cx="2477694" cy="290448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idx="31"/>
          </p:nvPr>
        </p:nvSpPr>
        <p:spPr bwMode="auto">
          <a:xfrm>
            <a:off x="2344866" y="1016000"/>
            <a:ext cx="7502267" cy="4318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32" hasCustomPrompt="1"/>
          </p:nvPr>
        </p:nvSpPr>
        <p:spPr bwMode="auto">
          <a:xfrm>
            <a:off x="2344865" y="303660"/>
            <a:ext cx="7502267" cy="71234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33"/>
          </p:nvPr>
        </p:nvSpPr>
        <p:spPr bwMode="auto">
          <a:xfrm>
            <a:off x="340822" y="2030861"/>
            <a:ext cx="11538065" cy="452347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 и диаграмм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49943" y="371860"/>
            <a:ext cx="5094513" cy="6876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2"/>
          </p:nvPr>
        </p:nvSpPr>
        <p:spPr bwMode="auto">
          <a:xfrm>
            <a:off x="449943" y="1288143"/>
            <a:ext cx="5094514" cy="228944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Рисунок 2"/>
          <p:cNvSpPr>
            <a:spLocks noGrp="1"/>
          </p:cNvSpPr>
          <p:nvPr>
            <p:ph type="pic" idx="26" hasCustomPrompt="1"/>
          </p:nvPr>
        </p:nvSpPr>
        <p:spPr bwMode="auto">
          <a:xfrm>
            <a:off x="0" y="3806190"/>
            <a:ext cx="12191997" cy="305181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8"/>
          </p:nvPr>
        </p:nvSpPr>
        <p:spPr bwMode="auto">
          <a:xfrm>
            <a:off x="5965371" y="914400"/>
            <a:ext cx="5270125" cy="266382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диаграммой и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49943" y="371860"/>
            <a:ext cx="5094513" cy="6876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idx="22"/>
          </p:nvPr>
        </p:nvSpPr>
        <p:spPr bwMode="auto">
          <a:xfrm>
            <a:off x="449943" y="1288143"/>
            <a:ext cx="5094514" cy="228944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8"/>
          </p:nvPr>
        </p:nvSpPr>
        <p:spPr bwMode="auto">
          <a:xfrm>
            <a:off x="0" y="3790949"/>
            <a:ext cx="12191997" cy="30670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27"/>
          </p:nvPr>
        </p:nvSpPr>
        <p:spPr bwMode="auto">
          <a:xfrm>
            <a:off x="5965371" y="1288143"/>
            <a:ext cx="5270126" cy="228944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 текстовыми бло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3049" y="262897"/>
            <a:ext cx="2629850" cy="185635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2448269" y="2261275"/>
            <a:ext cx="4051135" cy="4230870"/>
          </a:xfrm>
          <a:prstGeom prst="rect">
            <a:avLst/>
          </a:prstGeom>
          <a:solidFill>
            <a:schemeClr val="bg1"/>
          </a:solidFill>
          <a:ln w="28575">
            <a:solidFill>
              <a:srgbClr val="214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idx="24"/>
          </p:nvPr>
        </p:nvSpPr>
        <p:spPr bwMode="auto">
          <a:xfrm>
            <a:off x="2714172" y="2528207"/>
            <a:ext cx="3512062" cy="370114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877619" y="2261275"/>
            <a:ext cx="4051135" cy="4230870"/>
          </a:xfrm>
          <a:prstGeom prst="rect">
            <a:avLst/>
          </a:prstGeom>
          <a:solidFill>
            <a:schemeClr val="bg1"/>
          </a:solidFill>
          <a:ln w="28575">
            <a:solidFill>
              <a:srgbClr val="214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idx="25"/>
          </p:nvPr>
        </p:nvSpPr>
        <p:spPr bwMode="auto">
          <a:xfrm>
            <a:off x="7143521" y="2528207"/>
            <a:ext cx="3512062" cy="370114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Рисунок 2"/>
          <p:cNvSpPr>
            <a:spLocks noGrp="1"/>
          </p:cNvSpPr>
          <p:nvPr>
            <p:ph type="pic" idx="33" hasCustomPrompt="1"/>
          </p:nvPr>
        </p:nvSpPr>
        <p:spPr bwMode="auto">
          <a:xfrm>
            <a:off x="3599468" y="310641"/>
            <a:ext cx="5799873" cy="185635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Фотография</a:t>
            </a:r>
            <a:endParaRPr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иний с таблице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 userDrawn="1"/>
        </p:nvGraphicFramePr>
        <p:xfrm>
          <a:off x="4004860" y="148595"/>
          <a:ext cx="5424202" cy="328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61040" y="764677"/>
            <a:ext cx="3136900" cy="10804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25"/>
          </p:nvPr>
        </p:nvSpPr>
        <p:spPr bwMode="auto">
          <a:xfrm>
            <a:off x="261040" y="2371726"/>
            <a:ext cx="3136900" cy="37215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26"/>
          </p:nvPr>
        </p:nvSpPr>
        <p:spPr bwMode="auto">
          <a:xfrm>
            <a:off x="4162426" y="881149"/>
            <a:ext cx="7142884" cy="5211676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оковой блок синий с диаграмм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3922998" cy="6857999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61040" y="764677"/>
            <a:ext cx="3136900" cy="10804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9" name="Текст 2"/>
          <p:cNvSpPr>
            <a:spLocks noGrp="1"/>
          </p:cNvSpPr>
          <p:nvPr>
            <p:ph type="body" idx="25"/>
          </p:nvPr>
        </p:nvSpPr>
        <p:spPr bwMode="auto">
          <a:xfrm>
            <a:off x="261040" y="2371726"/>
            <a:ext cx="3136900" cy="37215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6"/>
          </p:nvPr>
        </p:nvSpPr>
        <p:spPr bwMode="auto">
          <a:xfrm>
            <a:off x="4505325" y="3943350"/>
            <a:ext cx="6400800" cy="2661279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иаграмма 2"/>
          <p:cNvSpPr>
            <a:spLocks noGrp="1"/>
          </p:cNvSpPr>
          <p:nvPr>
            <p:ph type="chart" sz="quarter" idx="27"/>
          </p:nvPr>
        </p:nvSpPr>
        <p:spPr bwMode="auto">
          <a:xfrm>
            <a:off x="4505325" y="1085850"/>
            <a:ext cx="6400800" cy="2661279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содержимым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61039" y="262896"/>
            <a:ext cx="4020016" cy="10804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idx="24"/>
          </p:nvPr>
        </p:nvSpPr>
        <p:spPr bwMode="auto">
          <a:xfrm>
            <a:off x="4530435" y="262895"/>
            <a:ext cx="5581753" cy="108049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25"/>
          </p:nvPr>
        </p:nvSpPr>
        <p:spPr bwMode="auto">
          <a:xfrm>
            <a:off x="261039" y="1662113"/>
            <a:ext cx="10768911" cy="49329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ист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следний слайд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1588769"/>
            <a:ext cx="12192000" cy="4111403"/>
          </a:xfrm>
          <a:prstGeom prst="rect">
            <a:avLst/>
          </a:prstGeom>
          <a:solidFill>
            <a:srgbClr val="21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FFFFFF"/>
              </a:solidFill>
              <a:latin typeface="Golos Tex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220431" y="2021775"/>
            <a:ext cx="7502266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Благодарю за внимание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1220432" y="4093527"/>
            <a:ext cx="3436650" cy="1276521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ФИО, должность</a:t>
            </a:r>
            <a:endParaRPr/>
          </a:p>
        </p:txBody>
      </p:sp>
      <p:sp>
        <p:nvSpPr>
          <p:cNvPr id="4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4773460" y="4093527"/>
            <a:ext cx="3949237" cy="127652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PT Root UI Light"/>
                <a:ea typeface="PT Root UI Light"/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Контакты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FFFFFF"/>
              </a:solidFill>
              <a:latin typeface="PT Root UI Ligh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следний слайд с подписью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205574" y="2105684"/>
            <a:ext cx="7454901" cy="20101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Golos Text DemiBold"/>
                <a:ea typeface="Golos Text DemiBold"/>
              </a:defRPr>
            </a:lvl1pPr>
          </a:lstStyle>
          <a:p>
            <a:pPr>
              <a:defRPr/>
            </a:pPr>
            <a:r>
              <a:rPr lang="ru-RU"/>
              <a:t>Благодарю за внимание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 bwMode="auto">
          <a:xfrm>
            <a:off x="1205574" y="4305748"/>
            <a:ext cx="7454901" cy="80010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ФИО, должность</a:t>
            </a:r>
            <a:endParaRPr/>
          </a:p>
          <a:p>
            <a:pPr lvl="0"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32870" y="6160769"/>
            <a:ext cx="465506" cy="4493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2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2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9" hasCustomPrompt="1"/>
          </p:nvPr>
        </p:nvSpPr>
        <p:spPr bwMode="auto">
          <a:xfrm>
            <a:off x="1205574" y="5132280"/>
            <a:ext cx="7454901" cy="487918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Дополнительный текст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14689-E025-4F30-A0A2-3701FDC1E4A3}" type="datetimeFigureOut">
              <a:rPr lang="ru-RU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BA3BD-0F5C-4872-8479-6A9798AF8CC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882775" y="1196975"/>
            <a:ext cx="8426452" cy="7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 bwMode="auto">
          <a:xfrm>
            <a:off x="1882775" y="2035277"/>
            <a:ext cx="8426452" cy="41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882774" y="6176962"/>
            <a:ext cx="8426453" cy="4838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9E9F9E"/>
                </a:solidFill>
                <a:latin typeface="PT Root UI Light"/>
                <a:ea typeface="PT Root UI Light"/>
                <a:cs typeface="Times New Roman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  <a:cs typeface="Times New Roman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35927" y="6263459"/>
            <a:ext cx="576000" cy="483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rgbClr val="9E9F9E"/>
                </a:solidFill>
                <a:latin typeface="PT Root UI Light"/>
                <a:ea typeface="PT Root UI Light"/>
                <a:cs typeface="PT Root UI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D437A8-D5C6-7B44-BC16-48B1FA963B23}" type="slidenum">
              <a:rPr lang="ru-RU" sz="1600" b="1" i="0" u="none" strike="noStrike" cap="none" spc="0">
                <a:ln>
                  <a:noFill/>
                </a:ln>
                <a:solidFill>
                  <a:srgbClr val="9E9F9E"/>
                </a:solidFill>
                <a:latin typeface="PT Root UI Light"/>
              </a:rPr>
              <a:t>‹#›</a:t>
            </a:fld>
            <a:endParaRPr lang="ru-RU" sz="1600" b="1" i="0" u="none" strike="noStrike" cap="none" spc="0">
              <a:ln>
                <a:noFill/>
              </a:ln>
              <a:solidFill>
                <a:srgbClr val="9E9F9E"/>
              </a:solidFill>
              <a:latin typeface="PT Root UI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7"/>
          <a:stretch/>
        </p:blipFill>
        <p:spPr bwMode="auto">
          <a:xfrm>
            <a:off x="10045864" y="137601"/>
            <a:ext cx="1882773" cy="941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Golos Text"/>
          <a:ea typeface="Golos Text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PT Root UI"/>
          <a:ea typeface="PT Root UI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PT Root UI Light"/>
          <a:ea typeface="PT Root UI Light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PT Root UI Light"/>
          <a:ea typeface="PT Root UI Light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PT Root UI Light"/>
          <a:ea typeface="PT Root UI Light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PT Root UI Light"/>
          <a:ea typeface="PT Root UI Light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guu.make.events/eventsNew/aOPg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90675" y="1795807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VI</a:t>
            </a:r>
            <a:r>
              <a:rPr lang="ru-RU" sz="4000" b="1">
                <a:solidFill>
                  <a:schemeClr val="bg1"/>
                </a:solidFill>
              </a:rPr>
              <a:t> Всероссийский межвузовский форум «Искусство управлять: наука, практика, проектные технологии»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90675" y="4466281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20 – 29 апреля 2026 г.</a:t>
            </a:r>
            <a:endParaRPr/>
          </a:p>
          <a:p>
            <a:pPr>
              <a:defRPr/>
            </a:pPr>
            <a:endParaRPr lang="ru-RU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г. Москва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43675" y="1398114"/>
            <a:ext cx="849528" cy="928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76325" y="1149350"/>
            <a:ext cx="2143525" cy="142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/>
        <p:txBody>
          <a:bodyPr lIns="72000" tIns="0" rIns="0" bIns="0" anchor="ctr">
            <a:noAutofit/>
          </a:bodyPr>
          <a:lstStyle/>
          <a:p>
            <a:pPr>
              <a:defRPr/>
            </a:pPr>
            <a:r>
              <a:rPr lang="ru-RU">
                <a:solidFill>
                  <a:srgbClr val="20426C"/>
                </a:solidFill>
              </a:rPr>
              <a:t>Мероприятия Форума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8"/>
          </p:nvPr>
        </p:nvSpPr>
        <p:spPr bwMode="auto">
          <a:xfrm>
            <a:off x="676002" y="2397697"/>
            <a:ext cx="6067698" cy="6463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/>
              <a:t>Для преподавателей, сотрудников ВУЗов и экспертов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9"/>
          </p:nvPr>
        </p:nvSpPr>
        <p:spPr bwMode="auto">
          <a:xfrm>
            <a:off x="667933" y="3050345"/>
            <a:ext cx="5370230" cy="3499697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/>
              <a:t>Круглый стол «Проектное обучение как инструмент формирования мультикультурной образовательной среды»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/>
              <a:t>Проектная сессия «Мультикультура проектного обучения»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/>
              <a:t>Повышение квалификации по программе «Проектное обучение как инструмент формирования мультикультурной образовательной среды», 16 </a:t>
            </a:r>
            <a:r>
              <a:rPr lang="ru-RU" dirty="0" err="1"/>
              <a:t>ак</a:t>
            </a:r>
            <a:r>
              <a:rPr lang="ru-RU" dirty="0"/>
              <a:t>. </a:t>
            </a:r>
            <a:r>
              <a:rPr lang="ru-RU" dirty="0" smtClean="0"/>
              <a:t>часов</a:t>
            </a:r>
            <a:endParaRPr lang="ru-RU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/>
              <a:t>Конкурс студенческих проектов (Эксперт в жюри)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0"/>
          </p:nvPr>
        </p:nvSpPr>
        <p:spPr bwMode="auto">
          <a:xfrm>
            <a:off x="6603764" y="2360677"/>
            <a:ext cx="3013892" cy="416686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Для студентов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1"/>
          </p:nvPr>
        </p:nvSpPr>
        <p:spPr bwMode="auto">
          <a:xfrm>
            <a:off x="6603764" y="2959352"/>
            <a:ext cx="4631146" cy="331299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  <a:defRPr/>
            </a:pPr>
            <a:r>
              <a:rPr lang="ru-RU" dirty="0"/>
              <a:t>Межвузовский Хакатон «Технологии городского развития»</a:t>
            </a: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  <a:defRPr/>
            </a:pPr>
            <a:r>
              <a:rPr lang="ru-RU" dirty="0"/>
              <a:t>Конкурс студенческих проектов 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  <a:defRPr/>
            </a:pPr>
            <a:r>
              <a:rPr lang="ru-RU" dirty="0"/>
              <a:t>Проектная школа "Лаборатория проектного лидерства и социальной ответственности" для обучающихся по программам магистратуры</a:t>
            </a:r>
          </a:p>
        </p:txBody>
      </p:sp>
      <p:pic>
        <p:nvPicPr>
          <p:cNvPr id="11" name="Рисунок 10" descr="Аудитория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2677" y="1344095"/>
            <a:ext cx="1133747" cy="1133747"/>
          </a:xfrm>
          <a:prstGeom prst="rect">
            <a:avLst/>
          </a:prstGeom>
        </p:spPr>
      </p:pic>
      <p:pic>
        <p:nvPicPr>
          <p:cNvPr id="14" name="Рисунок 13" descr="Мозговой штурм группы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3764" y="1205031"/>
            <a:ext cx="1219440" cy="1219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956" y="826894"/>
            <a:ext cx="57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Участие во всех мероприятиях Форума бесплатное </a:t>
            </a:r>
          </a:p>
          <a:p>
            <a:pPr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D6F5E-ED8C-FE9A-3A86-0A5B2072429A}"/>
              </a:ext>
            </a:extLst>
          </p:cNvPr>
          <p:cNvSpPr txBox="1"/>
          <p:nvPr/>
        </p:nvSpPr>
        <p:spPr>
          <a:xfrm>
            <a:off x="6353298" y="5145137"/>
            <a:ext cx="5370231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None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Актуальная информация о Форуме </a:t>
            </a:r>
          </a:p>
          <a:p>
            <a:pPr algn="ctr">
              <a:lnSpc>
                <a:spcPts val="1800"/>
              </a:lnSpc>
              <a:buNone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(программа мероприятий, состав участников, организационные материалы и др.) регулярно обновляется и публикуется на</a:t>
            </a:r>
          </a:p>
          <a:p>
            <a:pPr algn="ctr">
              <a:lnSpc>
                <a:spcPts val="1800"/>
              </a:lnSpc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buNone/>
            </a:pPr>
            <a:r>
              <a:rPr lang="ru-RU" sz="1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Официальной странице Форума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323624" y="1215007"/>
            <a:ext cx="3333750" cy="20101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Круглый стол </a:t>
            </a:r>
            <a:br>
              <a:rPr lang="ru-RU" b="1"/>
            </a:br>
            <a:r>
              <a:rPr lang="ru-RU" b="1"/>
              <a:t>«Проектное обучение как инструмент формирования мультикультурной образовательной среды»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31"/>
          </p:nvPr>
        </p:nvSpPr>
        <p:spPr bwMode="auto">
          <a:xfrm>
            <a:off x="5159575" y="976774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 dirty="0"/>
              <a:t>Для преподавателей, руководителей образовательных программ, специалистов в области проектного обучения и международного сотрудничества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3"/>
          </p:nvPr>
        </p:nvSpPr>
        <p:spPr bwMode="auto">
          <a:xfrm>
            <a:off x="5153251" y="2679605"/>
            <a:ext cx="2899376" cy="2166029"/>
          </a:xfrm>
        </p:spPr>
        <p:txBody>
          <a:bodyPr/>
          <a:lstStyle/>
          <a:p>
            <a:pPr>
              <a:defRPr/>
            </a:pPr>
            <a:r>
              <a:rPr lang="ru-RU" dirty="0"/>
              <a:t>В формате открытого диалога мы обсудим существующие практики, обменяемся опытом адаптации проектных методик под задачи формирования мультикультурной среды и совместно попытаемся определить, какими компетенциями должен обладать современный руководитель проекта и наставник, работающий с разнородными студенческими коллективами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5"/>
          </p:nvPr>
        </p:nvSpPr>
        <p:spPr bwMode="auto">
          <a:xfrm>
            <a:off x="5159573" y="4964876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 b="1" dirty="0"/>
              <a:t>27 апреля 2026 г</a:t>
            </a:r>
            <a:r>
              <a:rPr lang="ru-RU" sz="1400" dirty="0"/>
              <a:t>.</a:t>
            </a:r>
            <a:endParaRPr dirty="0"/>
          </a:p>
          <a:p>
            <a:pPr>
              <a:defRPr/>
            </a:pPr>
            <a:r>
              <a:rPr lang="ru-RU" sz="1400" dirty="0"/>
              <a:t>Москва, </a:t>
            </a:r>
          </a:p>
          <a:p>
            <a:pPr>
              <a:defRPr/>
            </a:pPr>
            <a:r>
              <a:rPr lang="ru-RU" sz="1400" dirty="0"/>
              <a:t>Государственный университет управления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40"/>
          </p:nvPr>
        </p:nvSpPr>
        <p:spPr bwMode="auto">
          <a:xfrm>
            <a:off x="8811276" y="976774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/>
              <a:t>Является частью программы повышения квалификации </a:t>
            </a:r>
            <a:r>
              <a:rPr lang="ru-RU" sz="1400" b="1"/>
              <a:t>«Проектное обучение как инструмент формирования мультикультурной образовательной среды»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42"/>
          </p:nvPr>
        </p:nvSpPr>
        <p:spPr bwMode="auto">
          <a:xfrm>
            <a:off x="8811276" y="2930877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 b="1"/>
              <a:t>Подача заявок </a:t>
            </a:r>
            <a:r>
              <a:rPr lang="ru-RU" sz="1400"/>
              <a:t>– до 16 апреля 2026 г.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44"/>
          </p:nvPr>
        </p:nvSpPr>
        <p:spPr bwMode="auto">
          <a:xfrm>
            <a:off x="8811275" y="4560570"/>
            <a:ext cx="2546349" cy="2069973"/>
          </a:xfrm>
        </p:spPr>
        <p:txBody>
          <a:bodyPr/>
          <a:lstStyle/>
          <a:p>
            <a:pPr>
              <a:defRPr/>
            </a:pPr>
            <a:r>
              <a:rPr lang="ru-RU" sz="1400" b="1" i="1" dirty="0"/>
              <a:t>Контакты: </a:t>
            </a:r>
            <a:r>
              <a:rPr sz="1400" dirty="0" err="1"/>
              <a:t>projectoffice.guu@mail.ru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Екатерина Сергеевна Илларионова, директор Центра проектного менторства</a:t>
            </a:r>
          </a:p>
          <a:p>
            <a:pPr>
              <a:defRPr/>
            </a:pPr>
            <a:r>
              <a:rPr lang="ru-RU" sz="1400" dirty="0"/>
              <a:t>В теме письма обязательно указать «Проектный </a:t>
            </a:r>
            <a:r>
              <a:rPr lang="ru-RU" sz="1400" dirty="0" err="1"/>
              <a:t>интенсив</a:t>
            </a:r>
            <a:r>
              <a:rPr lang="ru-RU" sz="1400" dirty="0" smtClean="0"/>
              <a:t>»</a:t>
            </a:r>
            <a:endParaRPr lang="ru-RU" sz="1400" dirty="0"/>
          </a:p>
          <a:p>
            <a:pPr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4210050" y="1066800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4210050" y="2967810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>
            <a:off x="4210050" y="5096908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7868075" y="1066799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7868075" y="2967810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7868075" y="5096907"/>
            <a:ext cx="781050" cy="77152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A24AB-71DA-C5AD-ECE2-20A7290EB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1" y="3739335"/>
            <a:ext cx="2069974" cy="2069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5C5BC-FC7B-DBC3-3E97-C0474AACE239}"/>
              </a:ext>
            </a:extLst>
          </p:cNvPr>
          <p:cNvSpPr txBox="1"/>
          <p:nvPr/>
        </p:nvSpPr>
        <p:spPr>
          <a:xfrm>
            <a:off x="641226" y="5868432"/>
            <a:ext cx="243840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Участник проектного интенсива</a:t>
            </a:r>
            <a:r>
              <a:rPr lang="ru-RU" sz="1200" dirty="0">
                <a:effectLst/>
              </a:rPr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31"/>
          </p:nvPr>
        </p:nvSpPr>
        <p:spPr bwMode="auto">
          <a:xfrm>
            <a:off x="5170580" y="962443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/>
              <a:t>Для преподавателей, руководителей образовательных программ, специалистов в области проектного обучения и международного сотрудничества</a:t>
            </a:r>
            <a:endParaRPr/>
          </a:p>
          <a:p>
            <a:pPr>
              <a:defRPr/>
            </a:pPr>
            <a:endParaRPr lang="ru-RU" sz="1400"/>
          </a:p>
        </p:txBody>
      </p:sp>
      <p:sp>
        <p:nvSpPr>
          <p:cNvPr id="6" name="Текст 5"/>
          <p:cNvSpPr>
            <a:spLocks noGrp="1"/>
          </p:cNvSpPr>
          <p:nvPr>
            <p:ph type="body" idx="33"/>
          </p:nvPr>
        </p:nvSpPr>
        <p:spPr bwMode="auto">
          <a:xfrm>
            <a:off x="5165909" y="2842784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300" dirty="0"/>
              <a:t>Результатом сессии станут практические наработки и решения, которые участники смогут адаптировать и внедрить в своих образовательных организациях для создания по-настоящему инклюзивной и продуктивной проектной среды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5"/>
          </p:nvPr>
        </p:nvSpPr>
        <p:spPr bwMode="auto">
          <a:xfrm>
            <a:off x="5165908" y="4972772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 b="1"/>
              <a:t>28 апреля 2026 г</a:t>
            </a:r>
            <a:r>
              <a:rPr lang="ru-RU" sz="1400"/>
              <a:t>.</a:t>
            </a:r>
            <a:endParaRPr/>
          </a:p>
          <a:p>
            <a:pPr>
              <a:defRPr/>
            </a:pPr>
            <a:r>
              <a:rPr lang="ru-RU" sz="1400"/>
              <a:t>Москва, </a:t>
            </a:r>
            <a:endParaRPr/>
          </a:p>
          <a:p>
            <a:pPr>
              <a:defRPr/>
            </a:pPr>
            <a:r>
              <a:rPr lang="ru-RU" sz="1400"/>
              <a:t>Государственный университет управления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40"/>
          </p:nvPr>
        </p:nvSpPr>
        <p:spPr bwMode="auto">
          <a:xfrm>
            <a:off x="8822278" y="957396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/>
              <a:t>Является частью программы повышения квалификации </a:t>
            </a:r>
            <a:r>
              <a:rPr lang="ru-RU" sz="1400" b="1"/>
              <a:t>«Проектное обучение как инструмент формирования мультикультурной образовательной среды»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42"/>
          </p:nvPr>
        </p:nvSpPr>
        <p:spPr bwMode="auto">
          <a:xfrm>
            <a:off x="8836214" y="2835776"/>
            <a:ext cx="2546349" cy="1035593"/>
          </a:xfrm>
        </p:spPr>
        <p:txBody>
          <a:bodyPr/>
          <a:lstStyle/>
          <a:p>
            <a:pPr>
              <a:defRPr/>
            </a:pPr>
            <a:r>
              <a:rPr lang="ru-RU" sz="1400" b="1"/>
              <a:t>Подача заявок </a:t>
            </a:r>
            <a:r>
              <a:rPr lang="ru-RU" sz="1400"/>
              <a:t>– до 16 апреля 2026 г. </a:t>
            </a:r>
            <a:endParaRPr/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 bwMode="auto">
          <a:xfrm>
            <a:off x="352425" y="1139919"/>
            <a:ext cx="3333750" cy="20101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Проектная сессия «Мультикультура проектного обучения»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DADAC9-930C-FB94-53AD-D8C56A887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751" y="3739335"/>
            <a:ext cx="2069974" cy="2069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B7574-4F80-B881-F9E5-4F28B6D5B1D6}"/>
              </a:ext>
            </a:extLst>
          </p:cNvPr>
          <p:cNvSpPr txBox="1"/>
          <p:nvPr/>
        </p:nvSpPr>
        <p:spPr bwMode="auto">
          <a:xfrm>
            <a:off x="641226" y="5868432"/>
            <a:ext cx="243840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Участник проектного интенсива</a:t>
            </a:r>
            <a:r>
              <a:rPr lang="ru-RU" sz="1200" dirty="0">
                <a:effectLst/>
              </a:rPr>
              <a:t> </a:t>
            </a:r>
            <a:endParaRPr lang="ru-RU" sz="1200" dirty="0"/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DB0F2EA3-7FEA-5A73-0283-F402274F33C3}"/>
              </a:ext>
            </a:extLst>
          </p:cNvPr>
          <p:cNvSpPr txBox="1">
            <a:spLocks/>
          </p:cNvSpPr>
          <p:nvPr/>
        </p:nvSpPr>
        <p:spPr bwMode="auto">
          <a:xfrm>
            <a:off x="8811275" y="4560570"/>
            <a:ext cx="2546349" cy="2069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>
                <a:solidFill>
                  <a:schemeClr val="tx1"/>
                </a:solidFill>
                <a:latin typeface="PT Root UI"/>
                <a:ea typeface="PT Root UI"/>
                <a:cs typeface="+mn-cs"/>
              </a:defRPr>
            </a:lvl1pPr>
            <a:lvl2pPr marL="457201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PT Root UI Light"/>
                <a:ea typeface="PT Root UI Light"/>
                <a:cs typeface="+mn-cs"/>
              </a:defRPr>
            </a:lvl2pPr>
            <a:lvl3pPr marL="914402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PT Root UI Light"/>
                <a:ea typeface="PT Root UI Light"/>
                <a:cs typeface="+mn-cs"/>
              </a:defRPr>
            </a:lvl3pPr>
            <a:lvl4pPr marL="1371603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PT Root UI Light"/>
                <a:ea typeface="PT Root UI Light"/>
                <a:cs typeface="+mn-cs"/>
              </a:defRPr>
            </a:lvl4pPr>
            <a:lvl5pPr marL="1828804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PT Root UI Light"/>
                <a:ea typeface="PT Root UI Light"/>
                <a:cs typeface="+mn-cs"/>
              </a:defRPr>
            </a:lvl5pPr>
            <a:lvl6pPr marL="2286005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7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8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9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i="1" dirty="0"/>
              <a:t>Контакты: </a:t>
            </a:r>
            <a:r>
              <a:rPr lang="en" sz="1400" dirty="0"/>
              <a:t>projectoffice.guu@mail.ru</a:t>
            </a:r>
          </a:p>
          <a:p>
            <a:pPr>
              <a:defRPr/>
            </a:pPr>
            <a:r>
              <a:rPr lang="ru-RU" sz="1400" dirty="0"/>
              <a:t>Екатерина Сергеевна Илларионова, директор Центра проектного </a:t>
            </a:r>
            <a:r>
              <a:rPr lang="ru-RU" sz="1400" dirty="0" err="1"/>
              <a:t>менторства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В теме письма обязательно указать «Проектный </a:t>
            </a:r>
            <a:r>
              <a:rPr lang="ru-RU" sz="1400" dirty="0" err="1"/>
              <a:t>интенсив</a:t>
            </a:r>
            <a:r>
              <a:rPr lang="ru-RU" sz="1400" dirty="0" smtClean="0"/>
              <a:t>»</a:t>
            </a:r>
            <a:endParaRPr lang="ru-RU" sz="1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8"/>
          </p:nvPr>
        </p:nvSpPr>
        <p:spPr bwMode="auto">
          <a:xfrm>
            <a:off x="297841" y="3095625"/>
            <a:ext cx="3213100" cy="345142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1600" b="1" dirty="0"/>
              <a:t>Участники:</a:t>
            </a:r>
            <a:r>
              <a:rPr lang="ru-RU" sz="1600" dirty="0"/>
              <a:t> </a:t>
            </a:r>
            <a:r>
              <a:rPr lang="ru-RU" sz="1600" dirty="0" err="1"/>
              <a:t>мультикомпетентностные</a:t>
            </a:r>
            <a:r>
              <a:rPr lang="ru-RU" sz="1600" dirty="0"/>
              <a:t> студенческие команды разных направлений подготовки</a:t>
            </a:r>
          </a:p>
          <a:p>
            <a:pPr>
              <a:defRPr/>
            </a:pPr>
            <a:r>
              <a:rPr lang="ru-RU" sz="1600" b="1" dirty="0"/>
              <a:t>Формат участия: </a:t>
            </a:r>
            <a:r>
              <a:rPr lang="ru-RU" sz="1600" dirty="0"/>
              <a:t>очный</a:t>
            </a:r>
            <a:endParaRPr dirty="0"/>
          </a:p>
          <a:p>
            <a:pPr>
              <a:defRPr/>
            </a:pPr>
            <a:r>
              <a:rPr lang="ru-RU" sz="1600" b="1" dirty="0"/>
              <a:t>Дата и место проведения:</a:t>
            </a:r>
            <a:r>
              <a:rPr lang="ru-RU" sz="1600" dirty="0"/>
              <a:t> </a:t>
            </a:r>
            <a:endParaRPr dirty="0"/>
          </a:p>
          <a:p>
            <a:pPr>
              <a:defRPr/>
            </a:pPr>
            <a:r>
              <a:rPr lang="ru-RU" sz="1600" dirty="0"/>
              <a:t>22-24 апреля 2026 г., Москва, Государственный университет управления</a:t>
            </a:r>
            <a:endParaRPr dirty="0"/>
          </a:p>
          <a:p>
            <a:pPr>
              <a:defRPr/>
            </a:pPr>
            <a:r>
              <a:rPr lang="ru-RU" sz="1600" b="1" dirty="0"/>
              <a:t>Подача заявок для участия </a:t>
            </a:r>
            <a:r>
              <a:rPr lang="ru-RU" sz="1600" b="1" i="1" dirty="0"/>
              <a:t>-  </a:t>
            </a:r>
            <a:r>
              <a:rPr lang="ru-RU" sz="1600" dirty="0"/>
              <a:t>до </a:t>
            </a:r>
            <a:r>
              <a:rPr lang="ru-RU" sz="1600" dirty="0" smtClean="0"/>
              <a:t>6 </a:t>
            </a:r>
            <a:r>
              <a:rPr lang="ru-RU" sz="1600" dirty="0"/>
              <a:t>апреля 2026 </a:t>
            </a:r>
            <a:r>
              <a:rPr lang="ru-RU" sz="1600" dirty="0" smtClean="0"/>
              <a:t>года</a:t>
            </a:r>
          </a:p>
          <a:p>
            <a:pPr>
              <a:defRPr/>
            </a:pPr>
            <a:r>
              <a:rPr lang="ru-RU" dirty="0"/>
              <a:t>Регистрация студентов для участия в мероприятии осуществляется на платформе с 6 до 10 апреля 2026 года после предварительного согласования кандидатур с </a:t>
            </a:r>
            <a:r>
              <a:rPr lang="ru-RU"/>
              <a:t>ответственным </a:t>
            </a:r>
            <a:r>
              <a:rPr lang="ru-RU" smtClean="0"/>
              <a:t>лицом</a:t>
            </a:r>
            <a:endParaRPr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4"/>
          </p:nvPr>
        </p:nvSpPr>
        <p:spPr bwMode="auto">
          <a:xfrm>
            <a:off x="8681061" y="3095625"/>
            <a:ext cx="3213100" cy="3458715"/>
          </a:xfrm>
        </p:spPr>
        <p:txBody>
          <a:bodyPr/>
          <a:lstStyle/>
          <a:p>
            <a:pPr>
              <a:defRPr/>
            </a:pPr>
            <a:r>
              <a:rPr lang="ru-RU" sz="1600" b="1" dirty="0"/>
              <a:t>Контакты: </a:t>
            </a:r>
          </a:p>
          <a:p>
            <a:pPr>
              <a:defRPr/>
            </a:pPr>
            <a:r>
              <a:rPr sz="1600" dirty="0" err="1"/>
              <a:t>projectoffice.guu@mail.ru</a:t>
            </a:r>
            <a:endParaRPr lang="ru-RU" sz="1600" strike="sngStrike" dirty="0"/>
          </a:p>
          <a:p>
            <a:pPr>
              <a:defRPr/>
            </a:pPr>
            <a:r>
              <a:rPr lang="ru-RU" sz="1600" dirty="0" err="1"/>
              <a:t>Милькина</a:t>
            </a:r>
            <a:r>
              <a:rPr lang="ru-RU" sz="1600" dirty="0"/>
              <a:t> Ирина Владимировна, Начальник проектно-учебной лаборатории городского развития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ru-RU" sz="1400" dirty="0"/>
              <a:t>В теме письма обязательно указать «</a:t>
            </a:r>
            <a:r>
              <a:rPr lang="ru-RU" sz="1400" dirty="0" err="1"/>
              <a:t>Хакатон</a:t>
            </a:r>
            <a:r>
              <a:rPr lang="ru-RU" sz="1400" dirty="0" smtClean="0"/>
              <a:t>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0"/>
          </p:nvPr>
        </p:nvSpPr>
        <p:spPr bwMode="auto">
          <a:xfrm>
            <a:off x="297841" y="800450"/>
            <a:ext cx="11596320" cy="1320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Цель </a:t>
            </a:r>
            <a:r>
              <a:rPr lang="ru-RU" dirty="0" err="1"/>
              <a:t>Хакатона</a:t>
            </a:r>
            <a:r>
              <a:rPr lang="ru-RU" dirty="0"/>
              <a:t> – развитие профессиональных компетенций студентов посредством решения управленческих задач в области формирования комфортной городской среды, стимулирование интереса молодежи к разработке и участию в реализации городских программ и проектов</a:t>
            </a:r>
            <a:endParaRPr dirty="0"/>
          </a:p>
          <a:p>
            <a:pPr>
              <a:defRPr/>
            </a:pPr>
            <a:r>
              <a:rPr lang="ru-RU" dirty="0"/>
              <a:t>В течение 3 дней межвузовские </a:t>
            </a:r>
            <a:r>
              <a:rPr lang="ru-RU" dirty="0" err="1"/>
              <a:t>мультикомпетентностные</a:t>
            </a:r>
            <a:r>
              <a:rPr lang="ru-RU" dirty="0"/>
              <a:t> студенческие команды будут работать над проблемными кейсами партнёров-заказчиков  и разрабатывать проект решений, который представят экспертному жюри, состоящему из специалистов, делегированных партнёром-заказчиком и представителей организатора Форума.</a:t>
            </a:r>
            <a:endParaRPr dirty="0"/>
          </a:p>
          <a:p>
            <a:pPr>
              <a:defRPr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6"/>
          </p:nvPr>
        </p:nvSpPr>
        <p:spPr bwMode="auto">
          <a:xfrm>
            <a:off x="1371601" y="381000"/>
            <a:ext cx="8475532" cy="63193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Межвузовский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Хакатон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«Технологии городского развития»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772C9-865C-8779-6FA0-D92BB8012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473" y="3095625"/>
            <a:ext cx="2403262" cy="240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1F020-FB9A-7630-B8D9-D58F41C04034}"/>
              </a:ext>
            </a:extLst>
          </p:cNvPr>
          <p:cNvSpPr txBox="1"/>
          <p:nvPr/>
        </p:nvSpPr>
        <p:spPr bwMode="auto">
          <a:xfrm>
            <a:off x="5147473" y="5613342"/>
            <a:ext cx="2405256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Участник Хакатона «Технологии городского развития»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8"/>
          </p:nvPr>
        </p:nvSpPr>
        <p:spPr bwMode="auto">
          <a:xfrm>
            <a:off x="297841" y="3095625"/>
            <a:ext cx="3213100" cy="345142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600" b="1" dirty="0"/>
              <a:t>Участники:</a:t>
            </a:r>
            <a:r>
              <a:rPr lang="ru-RU" sz="1600" dirty="0"/>
              <a:t> </a:t>
            </a:r>
            <a:r>
              <a:rPr lang="ru-RU" dirty="0"/>
              <a:t>обучающиеся образовательных организаций высшего образования и научных организаций по образовательным программам высшего образования </a:t>
            </a:r>
            <a:r>
              <a:rPr lang="ru-RU" dirty="0" err="1"/>
              <a:t>бакалавриата</a:t>
            </a:r>
            <a:r>
              <a:rPr lang="ru-RU" dirty="0"/>
              <a:t>, </a:t>
            </a:r>
            <a:r>
              <a:rPr lang="ru-RU" dirty="0" err="1"/>
              <a:t>специалитета</a:t>
            </a:r>
            <a:r>
              <a:rPr lang="ru-RU" dirty="0"/>
              <a:t>, магистратуры</a:t>
            </a:r>
          </a:p>
          <a:p>
            <a:pPr>
              <a:defRPr/>
            </a:pPr>
            <a:r>
              <a:rPr lang="ru-RU" b="1" dirty="0"/>
              <a:t>Номинации Конкурса: </a:t>
            </a:r>
            <a:r>
              <a:rPr lang="ru-RU" dirty="0"/>
              <a:t>бизнес-проект (</a:t>
            </a:r>
            <a:r>
              <a:rPr lang="ru-RU" dirty="0" err="1"/>
              <a:t>стартап</a:t>
            </a:r>
            <a:r>
              <a:rPr lang="ru-RU" dirty="0"/>
              <a:t>), социальные проекты, консалтинговый проект, исследовательский проект</a:t>
            </a:r>
            <a:endParaRPr dirty="0"/>
          </a:p>
          <a:p>
            <a:pPr>
              <a:defRPr/>
            </a:pPr>
            <a:r>
              <a:rPr lang="ru-RU" dirty="0"/>
              <a:t>Конкурс проводится в два этапа:</a:t>
            </a:r>
            <a:endParaRPr dirty="0"/>
          </a:p>
          <a:p>
            <a:pPr lvl="0">
              <a:defRPr/>
            </a:pPr>
            <a:r>
              <a:rPr lang="ru-RU" b="1" dirty="0"/>
              <a:t>I этап </a:t>
            </a:r>
            <a:r>
              <a:rPr lang="ru-RU" dirty="0"/>
              <a:t>– заочный – 10 марта - 12 апреля 2026 г. </a:t>
            </a:r>
            <a:r>
              <a:rPr lang="ru-RU" dirty="0" smtClean="0"/>
              <a:t>включительно</a:t>
            </a:r>
            <a:endParaRPr dirty="0"/>
          </a:p>
          <a:p>
            <a:pPr lvl="0">
              <a:defRPr/>
            </a:pPr>
            <a:r>
              <a:rPr lang="en-US" b="1" dirty="0"/>
              <a:t>II</a:t>
            </a:r>
            <a:r>
              <a:rPr lang="ru-RU" b="1" dirty="0"/>
              <a:t> этап </a:t>
            </a:r>
            <a:r>
              <a:rPr lang="ru-RU" dirty="0"/>
              <a:t>– очный – проводится 27-29 апреля 2026 года в </a:t>
            </a:r>
            <a:r>
              <a:rPr lang="ru-RU" dirty="0" smtClean="0"/>
              <a:t>ГУУ</a:t>
            </a:r>
            <a:endParaRPr dirty="0"/>
          </a:p>
          <a:p>
            <a:pPr>
              <a:defRPr/>
            </a:pPr>
            <a:r>
              <a:rPr lang="ru-RU" b="1" dirty="0"/>
              <a:t>Подача заявок </a:t>
            </a:r>
            <a:r>
              <a:rPr lang="ru-RU" dirty="0"/>
              <a:t>– до 5 апреля 2026 г. </a:t>
            </a:r>
            <a:endParaRPr dirty="0"/>
          </a:p>
          <a:p>
            <a:pPr lvl="0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4"/>
          </p:nvPr>
        </p:nvSpPr>
        <p:spPr bwMode="auto">
          <a:xfrm>
            <a:off x="8681061" y="3095625"/>
            <a:ext cx="3213100" cy="3458715"/>
          </a:xfrm>
        </p:spPr>
        <p:txBody>
          <a:bodyPr/>
          <a:lstStyle/>
          <a:p>
            <a:pPr>
              <a:defRPr/>
            </a:pPr>
            <a:r>
              <a:rPr lang="ru-RU" sz="1600" b="1" dirty="0"/>
              <a:t>Контакты: </a:t>
            </a:r>
          </a:p>
          <a:p>
            <a:pPr>
              <a:defRPr/>
            </a:pPr>
            <a:r>
              <a:rPr lang="ru-RU" sz="1600" b="0" i="0" u="none" strike="noStrike" cap="none" spc="0" dirty="0" err="1">
                <a:solidFill>
                  <a:schemeClr val="bg1"/>
                </a:solidFill>
                <a:latin typeface="PT Root UI"/>
                <a:ea typeface="PT Root UI"/>
                <a:cs typeface="+mn-cs"/>
              </a:rPr>
              <a:t>projectoffice.guu@mail.ru</a:t>
            </a:r>
            <a:r>
              <a:rPr lang="ru-RU" sz="1600" strike="sngStrike" dirty="0"/>
              <a:t>  </a:t>
            </a:r>
          </a:p>
          <a:p>
            <a:pPr>
              <a:defRPr/>
            </a:pPr>
            <a:r>
              <a:rPr lang="ru-RU" sz="1600" dirty="0"/>
              <a:t>Лобачёва Анастасия Сергеевна, директор Проектного офиса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bg1"/>
                </a:solidFill>
                <a:latin typeface="PT Root UI"/>
                <a:ea typeface="PT Root UI"/>
                <a:cs typeface="+mn-cs"/>
              </a:rPr>
              <a:t>В теме письма обязательно указать «Конкурс проектов</a:t>
            </a:r>
            <a:r>
              <a:rPr lang="ru-RU" sz="1600" b="0" i="0" u="none" strike="noStrike" cap="none" spc="0" dirty="0" smtClean="0">
                <a:solidFill>
                  <a:schemeClr val="bg1"/>
                </a:solidFill>
                <a:latin typeface="PT Root UI"/>
                <a:ea typeface="PT Root UI"/>
                <a:cs typeface="+mn-cs"/>
              </a:rPr>
              <a:t>»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0"/>
          </p:nvPr>
        </p:nvSpPr>
        <p:spPr bwMode="auto">
          <a:xfrm>
            <a:off x="0" y="879581"/>
            <a:ext cx="12192000" cy="12006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/>
              <a:t>Цель Конкурса </a:t>
            </a:r>
            <a:r>
              <a:rPr lang="ru-RU" dirty="0"/>
              <a:t>- повышение компетенций обучающихся образовательных организаций высшего образования и научных организаций в области проектной деятельности и проектного управления</a:t>
            </a:r>
            <a:endParaRPr dirty="0"/>
          </a:p>
          <a:p>
            <a:pPr>
              <a:spcBef>
                <a:spcPts val="600"/>
              </a:spcBef>
              <a:defRPr/>
            </a:pPr>
            <a:r>
              <a:rPr lang="ru-RU" sz="1300" b="1" dirty="0"/>
              <a:t>Программа очного этапа Конкурса реализуется при поддержке ООО «ИПИ-Лаб» </a:t>
            </a:r>
            <a:r>
              <a:rPr lang="ru-RU" sz="1300" dirty="0"/>
              <a:t>и включает: </a:t>
            </a:r>
            <a:r>
              <a:rPr lang="ru-RU" sz="1250" dirty="0"/>
              <a:t>тренинг для участников, прошедших в очный этап Конкурса; полуфинал Конкурса - секционные выступления (презентация и защита проектов перед членами Жюри по номинациям) с последующим отбором финалистов; тренинг для финалистов Конкурса; финал Конкурса – батл (презентация проектов перед членами Жюри в формате турнира на выбывание)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6"/>
          </p:nvPr>
        </p:nvSpPr>
        <p:spPr bwMode="auto">
          <a:xfrm>
            <a:off x="2344867" y="247650"/>
            <a:ext cx="7502267" cy="6319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Конкурс студенческих проектов </a:t>
            </a: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F60FE7-DB44-E95F-917E-48054C028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38" y="3095625"/>
            <a:ext cx="2403262" cy="24032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78E5D1-9D05-586F-DB15-F70F00152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799" y="3095625"/>
            <a:ext cx="2403262" cy="2403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A9AE4-C0B3-04EF-D4B7-ACFFA54B58D9}"/>
              </a:ext>
            </a:extLst>
          </p:cNvPr>
          <p:cNvSpPr txBox="1"/>
          <p:nvPr/>
        </p:nvSpPr>
        <p:spPr bwMode="auto">
          <a:xfrm>
            <a:off x="6277799" y="5613342"/>
            <a:ext cx="2405256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экспертов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</a:t>
            </a:r>
          </a:p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 Конкурса студенческих проектов</a:t>
            </a: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31CD3-8548-2F10-5AFD-DD1A5C3EF703}"/>
              </a:ext>
            </a:extLst>
          </p:cNvPr>
          <p:cNvSpPr txBox="1"/>
          <p:nvPr/>
        </p:nvSpPr>
        <p:spPr bwMode="auto">
          <a:xfrm>
            <a:off x="3690744" y="5613342"/>
            <a:ext cx="2405256" cy="82253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Подача заявок </a:t>
            </a:r>
            <a:r>
              <a:rPr lang="ru-RU" sz="13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</a:t>
            </a:r>
            <a:r>
              <a:rPr lang="ru-RU" sz="13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формирование цифрового профиля проекта</a:t>
            </a:r>
            <a:endParaRPr lang="ru-RU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8"/>
          </p:nvPr>
        </p:nvSpPr>
        <p:spPr bwMode="auto">
          <a:xfrm>
            <a:off x="297840" y="3095625"/>
            <a:ext cx="3474059" cy="34514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Участники</a:t>
            </a:r>
            <a:r>
              <a:rPr lang="ru-RU"/>
              <a:t>: магистранты (до 50 человек), заинтересованных в реализации социальных инициатив.</a:t>
            </a:r>
            <a:endParaRPr/>
          </a:p>
          <a:p>
            <a:pPr>
              <a:defRPr/>
            </a:pPr>
            <a:r>
              <a:rPr lang="ru-RU" b="1"/>
              <a:t>Формат проектной школы:</a:t>
            </a:r>
            <a:r>
              <a:rPr lang="ru-RU"/>
              <a:t> очный, вечерние занятия с 18:00 до 21:10.</a:t>
            </a:r>
            <a:endParaRPr/>
          </a:p>
          <a:p>
            <a:pPr>
              <a:defRPr/>
            </a:pPr>
            <a:r>
              <a:rPr lang="ru-RU" b="1"/>
              <a:t>Дата и место проведения:</a:t>
            </a:r>
            <a:r>
              <a:rPr lang="ru-RU"/>
              <a:t> </a:t>
            </a:r>
          </a:p>
          <a:p>
            <a:pPr>
              <a:defRPr/>
            </a:pPr>
            <a:r>
              <a:rPr lang="ru-RU"/>
              <a:t>20-27 апреля 2026 г., Москва, Государственный университет управления</a:t>
            </a:r>
            <a:endParaRPr lang="ru-RU" b="1"/>
          </a:p>
          <a:p>
            <a:pPr>
              <a:defRPr/>
            </a:pPr>
            <a:r>
              <a:rPr lang="ru-RU" b="1"/>
              <a:t>Подача заявок </a:t>
            </a:r>
            <a:r>
              <a:rPr lang="ru-RU"/>
              <a:t>– до 10 апреля 2026 г. </a:t>
            </a:r>
            <a:endParaRPr/>
          </a:p>
          <a:p>
            <a:pPr lvl="0"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4"/>
          </p:nvPr>
        </p:nvSpPr>
        <p:spPr bwMode="auto">
          <a:xfrm>
            <a:off x="8681061" y="3095625"/>
            <a:ext cx="3213100" cy="3458715"/>
          </a:xfrm>
        </p:spPr>
        <p:txBody>
          <a:bodyPr/>
          <a:lstStyle/>
          <a:p>
            <a:pPr>
              <a:defRPr/>
            </a:pPr>
            <a:r>
              <a:rPr lang="ru-RU" sz="1600" b="1" dirty="0"/>
              <a:t>Контакты: </a:t>
            </a:r>
          </a:p>
          <a:p>
            <a:pPr>
              <a:defRPr/>
            </a:pPr>
            <a:r>
              <a:rPr lang="ru-RU" sz="1600" b="0" i="0" u="none" strike="noStrike" cap="none" spc="0" dirty="0" err="1">
                <a:solidFill>
                  <a:schemeClr val="bg1"/>
                </a:solidFill>
                <a:latin typeface="PT Root UI"/>
                <a:ea typeface="PT Root UI"/>
                <a:cs typeface="Arial"/>
              </a:rPr>
              <a:t>projectoffice.guu@mail.ru</a:t>
            </a:r>
            <a:r>
              <a:rPr lang="ru-RU" sz="1600" b="0" i="0" u="none" strike="sngStrike" cap="none" spc="0" dirty="0">
                <a:solidFill>
                  <a:schemeClr val="bg1"/>
                </a:solidFill>
                <a:latin typeface="PT Root UI"/>
                <a:ea typeface="PT Root UI"/>
                <a:cs typeface="+mn-cs"/>
              </a:rPr>
              <a:t> </a:t>
            </a:r>
            <a:endParaRPr lang="ru-RU" sz="1600" strike="sngStrike" dirty="0"/>
          </a:p>
          <a:p>
            <a:pPr>
              <a:defRPr/>
            </a:pPr>
            <a:r>
              <a:rPr lang="ru-RU" sz="1600" dirty="0"/>
              <a:t>Екатерина Сергеевна Илларионова, директор Центра проектного менторства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bg1"/>
                </a:solidFill>
                <a:latin typeface="PT Root UI"/>
                <a:ea typeface="PT Root UI"/>
                <a:cs typeface="Arial"/>
              </a:rPr>
              <a:t>В теме письма обязательно указать «Проектная школа</a:t>
            </a:r>
            <a:r>
              <a:rPr lang="ru-RU" sz="1600" b="0" i="0" u="none" strike="noStrike" cap="none" spc="0" dirty="0" smtClean="0">
                <a:solidFill>
                  <a:schemeClr val="bg1"/>
                </a:solidFill>
                <a:latin typeface="PT Root UI"/>
                <a:ea typeface="PT Root UI"/>
                <a:cs typeface="Arial"/>
              </a:rPr>
              <a:t>»</a:t>
            </a:r>
            <a:endParaRPr lang="ru-RU" sz="1600" dirty="0"/>
          </a:p>
          <a:p>
            <a:pPr>
              <a:defRPr/>
            </a:pPr>
            <a:r>
              <a:rPr lang="ru-RU" sz="1600" b="1" dirty="0"/>
              <a:t> </a:t>
            </a: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0"/>
          </p:nvPr>
        </p:nvSpPr>
        <p:spPr bwMode="auto">
          <a:xfrm>
            <a:off x="200025" y="946256"/>
            <a:ext cx="11991975" cy="1320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Школа станет уникальной возможностью для освоения современных инструментов реализации социальных инициатив, необходимых для успешной карьеры в некоммерческом секторе и государственных организациях.</a:t>
            </a:r>
            <a:endParaRPr dirty="0"/>
          </a:p>
          <a:p>
            <a:pPr>
              <a:defRPr/>
            </a:pPr>
            <a:r>
              <a:rPr lang="ru-RU" b="1" i="1" dirty="0"/>
              <a:t>Участники получат: </a:t>
            </a:r>
            <a:r>
              <a:rPr lang="ru-RU" dirty="0"/>
              <a:t>сертификат участника проектной школы</a:t>
            </a:r>
            <a:r>
              <a:rPr lang="en-US" dirty="0"/>
              <a:t>; </a:t>
            </a:r>
            <a:r>
              <a:rPr lang="ru-RU" dirty="0"/>
              <a:t>публикацию по результатам участия в проектной школе в Сборнике материалов Форума; возможность войти в сообщество выпускников, поддерживающих друг друга в реализации социальных инициатив</a:t>
            </a:r>
            <a:r>
              <a:rPr lang="en-US" dirty="0"/>
              <a:t>; </a:t>
            </a:r>
            <a:r>
              <a:rPr lang="ru-RU" dirty="0"/>
              <a:t>обратную связь от экспертов и рекомендации по улучшению проектов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6"/>
          </p:nvPr>
        </p:nvSpPr>
        <p:spPr bwMode="auto">
          <a:xfrm>
            <a:off x="76201" y="247650"/>
            <a:ext cx="10096500" cy="63193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Проектная школа для обучающихся по программам магистратуры "Лаборатория проектного лидерства и социальной ответственности"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BE64F-46F0-268F-3A66-0F4701905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473" y="3095625"/>
            <a:ext cx="2403262" cy="240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84048-8B30-2A4F-5A71-3832C91AA615}"/>
              </a:ext>
            </a:extLst>
          </p:cNvPr>
          <p:cNvSpPr txBox="1"/>
          <p:nvPr/>
        </p:nvSpPr>
        <p:spPr bwMode="auto">
          <a:xfrm>
            <a:off x="5147473" y="5613342"/>
            <a:ext cx="2405256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Участник Проектной школы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44D5E3-2AB7-B5B2-5C57-AA899347BE0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55A8A9-6CD2-634A-21F4-238106A86FC4}"/>
              </a:ext>
            </a:extLst>
          </p:cNvPr>
          <p:cNvSpPr>
            <a:spLocks noGrp="1"/>
          </p:cNvSpPr>
          <p:nvPr>
            <p:ph type="ctrTitle"/>
          </p:nvPr>
        </p:nvSpPr>
        <p:spPr bwMode="auto"/>
        <p:txBody>
          <a:bodyPr lIns="72000" tIns="0" rIns="0" bIns="0" anchor="ctr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Сборник материалов Форума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76307-C8E6-50A5-435C-E3228780A987}"/>
              </a:ext>
            </a:extLst>
          </p:cNvPr>
          <p:cNvSpPr>
            <a:spLocks noGrp="1"/>
          </p:cNvSpPr>
          <p:nvPr>
            <p:ph type="body" idx="18"/>
          </p:nvPr>
        </p:nvSpPr>
        <p:spPr bwMode="auto">
          <a:xfrm>
            <a:off x="676002" y="2146237"/>
            <a:ext cx="6067698" cy="6463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/>
              <a:t>Разделы Сборника материалов Форума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939449-2D85-64D9-7DA9-ABE09D770C5B}"/>
              </a:ext>
            </a:extLst>
          </p:cNvPr>
          <p:cNvSpPr>
            <a:spLocks noGrp="1"/>
          </p:cNvSpPr>
          <p:nvPr>
            <p:ph type="body" idx="19"/>
          </p:nvPr>
        </p:nvSpPr>
        <p:spPr bwMode="auto">
          <a:xfrm>
            <a:off x="667933" y="2798885"/>
            <a:ext cx="5370230" cy="3499697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Статьи по вопросам организации проектного обучения в высших учебных </a:t>
            </a:r>
            <a:r>
              <a:rPr lang="ru-RU" dirty="0" smtClean="0"/>
              <a:t>заведениях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Витрина лучших проектов, поданных на Конкурс студенческих </a:t>
            </a:r>
            <a:r>
              <a:rPr lang="ru-RU" dirty="0" smtClean="0"/>
              <a:t>проектов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Витрина проектов, разработанных в рамках Проектной школы «Лаборатория проектного лидерства и социальной ответственности</a:t>
            </a:r>
            <a:r>
              <a:rPr lang="ru-RU" dirty="0" smtClean="0"/>
              <a:t>»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Витрина лучших решений кейсов, выработанных в рамках Хакатона «Технологии городского развития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EFEF403-0434-1EC4-0E21-4728113C700A}"/>
              </a:ext>
            </a:extLst>
          </p:cNvPr>
          <p:cNvSpPr>
            <a:spLocks noGrp="1"/>
          </p:cNvSpPr>
          <p:nvPr>
            <p:ph type="body" idx="20"/>
          </p:nvPr>
        </p:nvSpPr>
        <p:spPr bwMode="auto">
          <a:xfrm>
            <a:off x="6603764" y="2261059"/>
            <a:ext cx="4912234" cy="4166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Подача заявок на публикацию</a:t>
            </a:r>
          </a:p>
        </p:txBody>
      </p:sp>
      <p:pic>
        <p:nvPicPr>
          <p:cNvPr id="11" name="Рисунок 10" descr="Аудитория">
            <a:extLst>
              <a:ext uri="{FF2B5EF4-FFF2-40B4-BE49-F238E27FC236}">
                <a16:creationId xmlns:a16="http://schemas.microsoft.com/office/drawing/2014/main" id="{CC1F4ABB-ED19-D76A-EB3E-0C425F48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6002" y="1196226"/>
            <a:ext cx="1133747" cy="11337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37EF7B-D90C-6C99-6951-B73A6D36672B}"/>
              </a:ext>
            </a:extLst>
          </p:cNvPr>
          <p:cNvSpPr txBox="1"/>
          <p:nvPr/>
        </p:nvSpPr>
        <p:spPr bwMode="auto">
          <a:xfrm>
            <a:off x="273956" y="826894"/>
            <a:ext cx="598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/>
              <a:t>По результатам Форума будет издан Сборник материалов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1E3DFA-60CA-B0A1-FD85-DAA8F02CB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781" y="2677745"/>
            <a:ext cx="2069974" cy="20699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E2FB3-2F37-25CC-102F-D61C6F74C0DC}"/>
              </a:ext>
            </a:extLst>
          </p:cNvPr>
          <p:cNvSpPr txBox="1"/>
          <p:nvPr/>
        </p:nvSpPr>
        <p:spPr bwMode="auto">
          <a:xfrm>
            <a:off x="6625256" y="4806842"/>
            <a:ext cx="2438400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приглашение – Публикация в Сборнике материалов Форума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1E0D4-96B5-71CE-DCD4-2E3F3F219AE6}"/>
              </a:ext>
            </a:extLst>
          </p:cNvPr>
          <p:cNvSpPr txBox="1"/>
          <p:nvPr/>
        </p:nvSpPr>
        <p:spPr>
          <a:xfrm>
            <a:off x="826083" y="6055167"/>
            <a:ext cx="10424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buNone/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оформлению статей представлены в Приложении №1 к Информационному письму. Образцы оформления статей – в Приложениях № 2 и 3 к Информационному 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письму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FA3741EF-92D5-2ACE-C0A3-7993DE0D4473}"/>
              </a:ext>
            </a:extLst>
          </p:cNvPr>
          <p:cNvSpPr txBox="1">
            <a:spLocks/>
          </p:cNvSpPr>
          <p:nvPr/>
        </p:nvSpPr>
        <p:spPr bwMode="auto">
          <a:xfrm>
            <a:off x="8919337" y="2819376"/>
            <a:ext cx="3213100" cy="192834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PT Root UI"/>
                <a:ea typeface="PT Root UI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PT Root UI Light"/>
                <a:ea typeface="PT Root UI Light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PT Root UI Light"/>
                <a:ea typeface="PT Root UI Light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PT Root UI Light"/>
                <a:ea typeface="PT Root UI Light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PT Root UI Light"/>
                <a:ea typeface="PT Root UI Light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/>
              <a:t>Контакты: </a:t>
            </a:r>
          </a:p>
          <a:p>
            <a:pPr marL="0" indent="0">
              <a:buNone/>
              <a:defRPr/>
            </a:pPr>
            <a:r>
              <a:rPr lang="en" sz="1400" dirty="0" err="1"/>
              <a:t>projectoffice.guu@mail.ru</a:t>
            </a:r>
            <a:r>
              <a:rPr lang="en" sz="1400" strike="sngStrike" dirty="0"/>
              <a:t>  </a:t>
            </a:r>
          </a:p>
          <a:p>
            <a:pPr marL="0" indent="0">
              <a:buNone/>
              <a:defRPr/>
            </a:pPr>
            <a:r>
              <a:rPr lang="ru-RU" sz="1400" dirty="0"/>
              <a:t>Лобачёва Анастасия Сергеевна, директор Проектного офиса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1400" dirty="0"/>
              <a:t>В теме письма обязательно указать «Публикация в Сборнике материалов Форума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90675" y="1795807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b="1" dirty="0">
                <a:solidFill>
                  <a:schemeClr val="bg1"/>
                </a:solidFill>
              </a:rPr>
              <a:t>До встречи!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43675" y="1398114"/>
            <a:ext cx="849528" cy="928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76325" y="1149350"/>
            <a:ext cx="2143525" cy="1426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SUM">
      <a:dk1>
        <a:sysClr val="windowText" lastClr="000000"/>
      </a:dk1>
      <a:lt1>
        <a:srgbClr val="FFFFFF"/>
      </a:lt1>
      <a:dk2>
        <a:srgbClr val="20426C"/>
      </a:dk2>
      <a:lt2>
        <a:srgbClr val="99999B"/>
      </a:lt2>
      <a:accent1>
        <a:srgbClr val="20426C"/>
      </a:accent1>
      <a:accent2>
        <a:srgbClr val="E51E40"/>
      </a:accent2>
      <a:accent3>
        <a:srgbClr val="55565B"/>
      </a:accent3>
      <a:accent4>
        <a:srgbClr val="99999B"/>
      </a:accent4>
      <a:accent5>
        <a:srgbClr val="DDDDDA"/>
      </a:accent5>
      <a:accent6>
        <a:srgbClr val="FFFFFF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Arial"/>
        <a:cs typeface="Arial"/>
      </a:majorFont>
      <a:minorFont>
        <a:latin typeface="Golos Tex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870</Words>
  <Application>Microsoft Office PowerPoint</Application>
  <DocSecurity>0</DocSecurity>
  <PresentationFormat>Широкоэкранный</PresentationFormat>
  <Paragraphs>108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Golos Text</vt:lpstr>
      <vt:lpstr>Golos Text DemiBold</vt:lpstr>
      <vt:lpstr>PT Root UI</vt:lpstr>
      <vt:lpstr>PT Root UI Light</vt:lpstr>
      <vt:lpstr>PT Root UI Medium</vt:lpstr>
      <vt:lpstr>Times New Roman</vt:lpstr>
      <vt:lpstr>Тема Office</vt:lpstr>
      <vt:lpstr>1_Тема Office</vt:lpstr>
      <vt:lpstr>VI Всероссийский межвузовский форум «Искусство управлять: наука, практика, проектные технологии»</vt:lpstr>
      <vt:lpstr>Мероприятия Форума</vt:lpstr>
      <vt:lpstr>Круглый стол  «Проектное обучение как инструмент формирования мультикультурной образовательной среды»</vt:lpstr>
      <vt:lpstr>Проектная сессия «Мультикультура проектного обучения» </vt:lpstr>
      <vt:lpstr>Презентация PowerPoint</vt:lpstr>
      <vt:lpstr>Презентация PowerPoint</vt:lpstr>
      <vt:lpstr>Презентация PowerPoint</vt:lpstr>
      <vt:lpstr>Сборник материалов Форума</vt:lpstr>
      <vt:lpstr>До встречи!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Всероссийский межвузовский форум «Искусство управлять: наука, практика, проектные технологии»</dc:title>
  <dc:subject/>
  <dc:creator>Илларионова Екатерина Сергеевна</dc:creator>
  <cp:keywords/>
  <dc:description/>
  <cp:lastModifiedBy>Илларионова Екатерина Сергеевна</cp:lastModifiedBy>
  <cp:revision>31</cp:revision>
  <dcterms:created xsi:type="dcterms:W3CDTF">2024-04-09T09:05:47Z</dcterms:created>
  <dcterms:modified xsi:type="dcterms:W3CDTF">2026-03-20T13:43:19Z</dcterms:modified>
  <cp:category/>
  <dc:identifier/>
  <cp:contentStatus/>
  <dc:language/>
  <cp:version/>
</cp:coreProperties>
</file>